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2" d="100"/>
          <a:sy n="92" d="100"/>
        </p:scale>
        <p:origin x="1224" y="-7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880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6039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43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466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719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4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498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05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332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057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68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43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5806" y="214367"/>
            <a:ext cx="5420158" cy="756735"/>
          </a:xfrm>
        </p:spPr>
        <p:txBody>
          <a:bodyPr/>
          <a:lstStyle/>
          <a:p>
            <a:r>
              <a:rPr lang="en-GB" dirty="0" smtClean="0"/>
              <a:t>Curriculum Expectations for Maths</a:t>
            </a:r>
          </a:p>
          <a:p>
            <a:endParaRPr lang="en-GB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884778"/>
              </p:ext>
            </p:extLst>
          </p:nvPr>
        </p:nvGraphicFramePr>
        <p:xfrm>
          <a:off x="182693" y="1401063"/>
          <a:ext cx="6432852" cy="7637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7737">
                  <a:extLst>
                    <a:ext uri="{9D8B030D-6E8A-4147-A177-3AD203B41FA5}">
                      <a16:colId xmlns:a16="http://schemas.microsoft.com/office/drawing/2014/main" val="3652744319"/>
                    </a:ext>
                  </a:extLst>
                </a:gridCol>
                <a:gridCol w="1574647">
                  <a:extLst>
                    <a:ext uri="{9D8B030D-6E8A-4147-A177-3AD203B41FA5}">
                      <a16:colId xmlns:a16="http://schemas.microsoft.com/office/drawing/2014/main" val="808238670"/>
                    </a:ext>
                  </a:extLst>
                </a:gridCol>
                <a:gridCol w="1340468">
                  <a:extLst>
                    <a:ext uri="{9D8B030D-6E8A-4147-A177-3AD203B41FA5}">
                      <a16:colId xmlns:a16="http://schemas.microsoft.com/office/drawing/2014/main" val="3794212435"/>
                    </a:ext>
                  </a:extLst>
                </a:gridCol>
              </a:tblGrid>
              <a:tr h="1884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Number and Calculations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Measurement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chemeClr val="tx1"/>
                          </a:solidFill>
                        </a:rPr>
                        <a:t>Geometry</a:t>
                      </a:r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651269"/>
                  </a:ext>
                </a:extLst>
              </a:tr>
              <a:tr h="50711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Numbers to 10 million: read, write, order, compare; know place value; round to a given degree of accuracy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negative numbers in context; calculate intervals across zero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Multiply and divide numbers up to four digits, but a two-digit whole number using formal written methods; interpret remainders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Perform challenging mental calculations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Identify common factors, common multiples and primes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order of operations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estimation to check answers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Simplify, compare and order fractions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Multiply simple fractions together and divide fractions by whole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Associate a fraction with division and calculate decimal fraction equivalents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Know place value to three decimal places; multiply and divide numbers by 10, 100, and 1000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Multiply one-digit numbers with up to two </a:t>
                      </a:r>
                      <a:r>
                        <a:rPr lang="en-GB" sz="1200" baseline="0" dirty="0" err="1" smtClean="0">
                          <a:latin typeface="Arial Narrow" panose="020B0606020202030204" pitchFamily="34" charset="0"/>
                        </a:rPr>
                        <a:t>dp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by whole numbers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written division for answers with up to two </a:t>
                      </a:r>
                      <a:r>
                        <a:rPr lang="en-GB" sz="1200" baseline="0" dirty="0" err="1" smtClean="0">
                          <a:latin typeface="Arial Narrow" panose="020B0606020202030204" pitchFamily="34" charset="0"/>
                        </a:rPr>
                        <a:t>dp</a:t>
                      </a:r>
                      <a:endParaRPr lang="en-GB" sz="1200" baseline="0" dirty="0" smtClean="0">
                        <a:latin typeface="Arial Narrow" panose="020B0606020202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Recall and equivalences between simple fractions, decimals and percentages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Solve problems involving all aspects of number, including multi-step problems</a:t>
                      </a: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Use a range of measure and conversions, using decimals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up to three </a:t>
                      </a:r>
                      <a:r>
                        <a:rPr lang="en-GB" sz="1200" baseline="0" dirty="0" err="1" smtClean="0">
                          <a:latin typeface="Arial Narrow" panose="020B0606020202030204" pitchFamily="34" charset="0"/>
                        </a:rPr>
                        <a:t>dp</a:t>
                      </a:r>
                      <a:endParaRPr lang="en-GB" sz="1200" baseline="0" dirty="0" smtClean="0">
                        <a:latin typeface="Arial Narrow" panose="020B0606020202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Convert between miles and kilometres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Know that shapes with the same area can have different perimeters and vice verse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area and volume formulae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Calculate area of triangles and parallelograms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Calculate, estimate and compare volumes of cubes and cuboids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Draw 2D shapes given dimensions and angles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Describe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and build simple 3D shapes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Classify shapes by properties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Understand circle terminology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Know and use angle rules to find unknown angles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Describe positions on full coordinate grid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Translate and reflect shapes using all </a:t>
                      </a:r>
                      <a:r>
                        <a:rPr lang="en-GB" sz="1200" baseline="0" smtClean="0">
                          <a:latin typeface="Arial Narrow" panose="020B0606020202030204" pitchFamily="34" charset="0"/>
                        </a:rPr>
                        <a:t>four quadrants</a:t>
                      </a:r>
                      <a:endParaRPr lang="en-GB" sz="1200" baseline="0" dirty="0" smtClean="0">
                        <a:latin typeface="Arial Narrow" panose="020B0606020202030204" pitchFamily="34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1006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="1" baseline="0" dirty="0" smtClean="0">
                          <a:latin typeface="Arial Narrow" panose="020B0606020202030204" pitchFamily="34" charset="0"/>
                        </a:rPr>
                        <a:t>Algebra</a:t>
                      </a: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="1" dirty="0" smtClean="0">
                          <a:latin typeface="Arial Narrow" panose="020B0606020202030204" pitchFamily="34" charset="0"/>
                        </a:rPr>
                        <a:t>Ratio and Proportion</a:t>
                      </a:r>
                      <a:endParaRPr lang="en-GB" sz="1200" b="1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="1" dirty="0" smtClean="0">
                          <a:latin typeface="Arial Narrow" panose="020B0606020202030204" pitchFamily="34" charset="0"/>
                        </a:rPr>
                        <a:t>Statistics</a:t>
                      </a:r>
                      <a:endParaRPr lang="en-GB" sz="1200" b="1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895315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Use simple formulae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Generate and describe linear number sequences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Express missing number problems algebraically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Find pairs of number that satisfy and equation with two unknowns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Enumerate possibilities of combinations of the two variables</a:t>
                      </a: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Solve problems involving: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Relative sizes of two</a:t>
                      </a:r>
                      <a:r>
                        <a:rPr lang="en-GB" sz="1200" baseline="0" dirty="0" smtClean="0">
                          <a:latin typeface="Arial Narrow" panose="020B0606020202030204" pitchFamily="34" charset="0"/>
                        </a:rPr>
                        <a:t> quantities; percentages; similar shapes; unequal sharing and grouping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Use pie charts and line graphs to solve problems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600"/>
                        </a:spcAft>
                      </a:pPr>
                      <a:r>
                        <a:rPr lang="en-GB" sz="1200" dirty="0" smtClean="0">
                          <a:latin typeface="Arial Narrow" panose="020B0606020202030204" pitchFamily="34" charset="0"/>
                        </a:rPr>
                        <a:t>Calculate mean averages</a:t>
                      </a:r>
                      <a:endParaRPr lang="en-GB" sz="1200" dirty="0">
                        <a:latin typeface="Arial Narrow" panose="020B0606020202030204" pitchFamily="34" charset="0"/>
                      </a:endParaRPr>
                    </a:p>
                  </a:txBody>
                  <a:tcPr marL="41791" marR="41791" marT="20896" marB="2089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7097828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129436" y="971102"/>
            <a:ext cx="6924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/>
              <a:t>Year 6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23497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340</Words>
  <Application>Microsoft Office PowerPoint</Application>
  <PresentationFormat>A4 Paper (210x297 mm)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Calibri Light</vt:lpstr>
      <vt:lpstr>Office Theme</vt:lpstr>
      <vt:lpstr>PowerPoint Presentation</vt:lpstr>
    </vt:vector>
  </TitlesOfParts>
  <Company>ClickOn IT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Trimby</dc:creator>
  <cp:lastModifiedBy>Catherine Trimby</cp:lastModifiedBy>
  <cp:revision>14</cp:revision>
  <dcterms:created xsi:type="dcterms:W3CDTF">2023-05-08T14:53:06Z</dcterms:created>
  <dcterms:modified xsi:type="dcterms:W3CDTF">2023-05-08T16:13:41Z</dcterms:modified>
</cp:coreProperties>
</file>