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 id="262" r:id="rId4"/>
    <p:sldId id="263" r:id="rId5"/>
    <p:sldId id="264" r:id="rId6"/>
    <p:sldId id="265" r:id="rId7"/>
    <p:sldId id="268" r:id="rId8"/>
    <p:sldId id="26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2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A937C-517F-331D-61C2-A2AE24F2DB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83FFC4B-78F3-739F-561F-42FA8B350C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6C52425-57FA-A4EA-B205-4893B27ADE19}"/>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5" name="Footer Placeholder 4">
            <a:extLst>
              <a:ext uri="{FF2B5EF4-FFF2-40B4-BE49-F238E27FC236}">
                <a16:creationId xmlns:a16="http://schemas.microsoft.com/office/drawing/2014/main" id="{7AEA4691-6081-1B8F-386D-2FFCBFC26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7D0B45-B3A8-3EAE-CB60-2136E63B29F7}"/>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3922673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D66B8-F198-8C0C-C053-B89511E12F6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05F6E1-BB0D-AA3E-DF14-F94731D3A40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2E80F1-2975-F60F-BAC7-92AA6A444887}"/>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5" name="Footer Placeholder 4">
            <a:extLst>
              <a:ext uri="{FF2B5EF4-FFF2-40B4-BE49-F238E27FC236}">
                <a16:creationId xmlns:a16="http://schemas.microsoft.com/office/drawing/2014/main" id="{63D280AD-91EA-2739-4866-86F59D468F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8FE1A0-D4AA-201F-DB08-216D33FA54C5}"/>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597099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D585C-405E-619A-4623-4D3FC64ED4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C8DBFD3-58E3-450B-E4B7-A1C9E603A5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6929F63-4311-AE2F-F4C3-D49E47D814B7}"/>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5" name="Footer Placeholder 4">
            <a:extLst>
              <a:ext uri="{FF2B5EF4-FFF2-40B4-BE49-F238E27FC236}">
                <a16:creationId xmlns:a16="http://schemas.microsoft.com/office/drawing/2014/main" id="{24B0D2C6-02A1-0F3C-42E6-4D55AE68B2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98F84E-9B96-00E3-723A-F61E9962C2D0}"/>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1749410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51A16-A5D2-C566-F125-F5833271A0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119C7F-EC9F-F760-E497-A24D175669C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ECE429E-1B4E-C38C-8925-E70389678C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1E21B3-C64E-E50B-7DA2-F13921DE30E6}"/>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6" name="Footer Placeholder 5">
            <a:extLst>
              <a:ext uri="{FF2B5EF4-FFF2-40B4-BE49-F238E27FC236}">
                <a16:creationId xmlns:a16="http://schemas.microsoft.com/office/drawing/2014/main" id="{6C605615-F676-46BB-B52E-E2333FB430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E2DFF0-49A2-926E-C28F-931177A36C0C}"/>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31987221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EC494-D19E-0828-634B-B2AA70478F6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1A60024-6431-9481-1307-13AA42411F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8CFFD22-B15D-B628-EE40-8A1D299CAA1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A7C7E9-4D3D-BF09-0E84-7D8FE5A0A5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5F041D5-6C63-D3AC-1B42-BF7C6082337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0E382BB-2899-BFA4-CDD2-10F98F582099}"/>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8" name="Footer Placeholder 7">
            <a:extLst>
              <a:ext uri="{FF2B5EF4-FFF2-40B4-BE49-F238E27FC236}">
                <a16:creationId xmlns:a16="http://schemas.microsoft.com/office/drawing/2014/main" id="{8EE5C803-DA77-9054-5041-DFB13AE656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6C40B1-A02E-D956-00A9-1A739B2C152C}"/>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2775041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CE9E2-2E15-CBD8-1360-6A9AA6CDB7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5C960E1-74C8-D806-1097-567D843CB5B1}"/>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4" name="Footer Placeholder 3">
            <a:extLst>
              <a:ext uri="{FF2B5EF4-FFF2-40B4-BE49-F238E27FC236}">
                <a16:creationId xmlns:a16="http://schemas.microsoft.com/office/drawing/2014/main" id="{9F12E463-F31E-92AD-57EF-32A68B8D0BE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97BDDAE-FAC7-129F-7123-445921CB2162}"/>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4154428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5DD894-FA52-CA4D-A2D4-0DB5B1324ED6}"/>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3" name="Footer Placeholder 2">
            <a:extLst>
              <a:ext uri="{FF2B5EF4-FFF2-40B4-BE49-F238E27FC236}">
                <a16:creationId xmlns:a16="http://schemas.microsoft.com/office/drawing/2014/main" id="{241C75E2-F77A-6F2A-6998-8299325AAF8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06768C-C3BE-6504-F3A1-17149E622036}"/>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107812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D7AF3-EFD6-98F5-CC2A-058ADC7C5D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A639D4-817C-1DBB-A88E-B6FACE4E94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DF1E6FA-39C8-32A7-BD27-F084023A7A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B3E672-E3AB-46A9-8125-B22C9C477E83}"/>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6" name="Footer Placeholder 5">
            <a:extLst>
              <a:ext uri="{FF2B5EF4-FFF2-40B4-BE49-F238E27FC236}">
                <a16:creationId xmlns:a16="http://schemas.microsoft.com/office/drawing/2014/main" id="{B7227374-3B8B-C107-408C-907F194F32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6BE2F3-6C24-A34D-C091-E36CA145B16D}"/>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2706225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105E9-C521-6677-BDFD-9AC68F1434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5D41DCB-6FA3-B604-7B9D-CC4FBB5EDD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3542E83-ECC0-4160-EB3E-F7DD205F07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EDF8B8-9667-DEED-6919-A90895996109}"/>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6" name="Footer Placeholder 5">
            <a:extLst>
              <a:ext uri="{FF2B5EF4-FFF2-40B4-BE49-F238E27FC236}">
                <a16:creationId xmlns:a16="http://schemas.microsoft.com/office/drawing/2014/main" id="{68B22CD4-EDEC-5C84-9ECE-BF95C31272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CF3199-5069-B848-9031-D1A82116C76D}"/>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583871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BB62B-0314-2996-ADBF-E9961D412D3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72FDCF-B2CC-5EBA-4F52-31906B1BDE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156CC2-4006-20F0-33F8-9A68B1D13B58}"/>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5" name="Footer Placeholder 4">
            <a:extLst>
              <a:ext uri="{FF2B5EF4-FFF2-40B4-BE49-F238E27FC236}">
                <a16:creationId xmlns:a16="http://schemas.microsoft.com/office/drawing/2014/main" id="{C059E619-4301-3FE5-F8F0-463DA09837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A89FDE-6F25-7C01-2618-9C75FD1C2B8B}"/>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3907330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BE6F71-77E5-3D0B-8F05-096EFEDB28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7367E9-C330-A095-38CC-CDFD16BBFC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DF4CF6-C371-420B-DD8C-B527F8FE7326}"/>
              </a:ext>
            </a:extLst>
          </p:cNvPr>
          <p:cNvSpPr>
            <a:spLocks noGrp="1"/>
          </p:cNvSpPr>
          <p:nvPr>
            <p:ph type="dt" sz="half" idx="10"/>
          </p:nvPr>
        </p:nvSpPr>
        <p:spPr/>
        <p:txBody>
          <a:bodyPr/>
          <a:lstStyle/>
          <a:p>
            <a:fld id="{ADF68A1C-FA29-4814-8644-D4E1F0700613}" type="datetimeFigureOut">
              <a:rPr lang="en-GB" smtClean="0"/>
              <a:t>04/05/2026</a:t>
            </a:fld>
            <a:endParaRPr lang="en-GB"/>
          </a:p>
        </p:txBody>
      </p:sp>
      <p:sp>
        <p:nvSpPr>
          <p:cNvPr id="5" name="Footer Placeholder 4">
            <a:extLst>
              <a:ext uri="{FF2B5EF4-FFF2-40B4-BE49-F238E27FC236}">
                <a16:creationId xmlns:a16="http://schemas.microsoft.com/office/drawing/2014/main" id="{69A655BB-05F7-CB4D-8686-32E5E82907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4968F-FE2D-7CFB-8CE7-BBAFC0F3473C}"/>
              </a:ext>
            </a:extLst>
          </p:cNvPr>
          <p:cNvSpPr>
            <a:spLocks noGrp="1"/>
          </p:cNvSpPr>
          <p:nvPr>
            <p:ph type="sldNum" sz="quarter" idx="12"/>
          </p:nvPr>
        </p:nvSpPr>
        <p:spPr/>
        <p:txBody>
          <a:bodyPr/>
          <a:lstStyle/>
          <a:p>
            <a:fld id="{01C864DD-CB0C-450D-ABA3-DF475C374605}" type="slidenum">
              <a:rPr lang="en-GB" smtClean="0"/>
              <a:t>‹#›</a:t>
            </a:fld>
            <a:endParaRPr lang="en-GB"/>
          </a:p>
        </p:txBody>
      </p:sp>
    </p:spTree>
    <p:extLst>
      <p:ext uri="{BB962C8B-B14F-4D97-AF65-F5344CB8AC3E}">
        <p14:creationId xmlns:p14="http://schemas.microsoft.com/office/powerpoint/2010/main" val="2513238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3F8871-0805-521C-4613-9F5A708F2D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005E26-8365-CD65-76EE-0F3727DE34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575500-A9B8-10EA-7C68-0BCF0CE03A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F68A1C-FA29-4814-8644-D4E1F0700613}" type="datetimeFigureOut">
              <a:rPr lang="en-GB" smtClean="0"/>
              <a:t>04/05/2026</a:t>
            </a:fld>
            <a:endParaRPr lang="en-GB"/>
          </a:p>
        </p:txBody>
      </p:sp>
      <p:sp>
        <p:nvSpPr>
          <p:cNvPr id="5" name="Footer Placeholder 4">
            <a:extLst>
              <a:ext uri="{FF2B5EF4-FFF2-40B4-BE49-F238E27FC236}">
                <a16:creationId xmlns:a16="http://schemas.microsoft.com/office/drawing/2014/main" id="{C41259BA-ABE8-4736-F1D0-2A0B8100CC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8803909-1677-62AB-63BF-E7ED20637A4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C864DD-CB0C-450D-ABA3-DF475C374605}" type="slidenum">
              <a:rPr lang="en-GB" smtClean="0"/>
              <a:t>‹#›</a:t>
            </a:fld>
            <a:endParaRPr lang="en-GB"/>
          </a:p>
        </p:txBody>
      </p:sp>
    </p:spTree>
    <p:extLst>
      <p:ext uri="{BB962C8B-B14F-4D97-AF65-F5344CB8AC3E}">
        <p14:creationId xmlns:p14="http://schemas.microsoft.com/office/powerpoint/2010/main" val="2385549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AFC692C-8C1C-667E-6782-574B5D63EC33}"/>
              </a:ext>
            </a:extLst>
          </p:cNvPr>
          <p:cNvGraphicFramePr>
            <a:graphicFrameLocks noGrp="1"/>
          </p:cNvGraphicFramePr>
          <p:nvPr>
            <p:extLst>
              <p:ext uri="{D42A27DB-BD31-4B8C-83A1-F6EECF244321}">
                <p14:modId xmlns:p14="http://schemas.microsoft.com/office/powerpoint/2010/main" val="2296334183"/>
              </p:ext>
            </p:extLst>
          </p:nvPr>
        </p:nvGraphicFramePr>
        <p:xfrm>
          <a:off x="102000" y="697477"/>
          <a:ext cx="11808000" cy="4754880"/>
        </p:xfrm>
        <a:graphic>
          <a:graphicData uri="http://schemas.openxmlformats.org/drawingml/2006/table">
            <a:tbl>
              <a:tblPr firstRow="1" bandRow="1">
                <a:tableStyleId>{5C22544A-7EE6-4342-B048-85BDC9FD1C3A}</a:tableStyleId>
              </a:tblPr>
              <a:tblGrid>
                <a:gridCol w="1008000">
                  <a:extLst>
                    <a:ext uri="{9D8B030D-6E8A-4147-A177-3AD203B41FA5}">
                      <a16:colId xmlns:a16="http://schemas.microsoft.com/office/drawing/2014/main" val="2526122238"/>
                    </a:ext>
                  </a:extLst>
                </a:gridCol>
                <a:gridCol w="3600000">
                  <a:extLst>
                    <a:ext uri="{9D8B030D-6E8A-4147-A177-3AD203B41FA5}">
                      <a16:colId xmlns:a16="http://schemas.microsoft.com/office/drawing/2014/main" val="868967371"/>
                    </a:ext>
                  </a:extLst>
                </a:gridCol>
                <a:gridCol w="3600000">
                  <a:extLst>
                    <a:ext uri="{9D8B030D-6E8A-4147-A177-3AD203B41FA5}">
                      <a16:colId xmlns:a16="http://schemas.microsoft.com/office/drawing/2014/main" val="2817191588"/>
                    </a:ext>
                  </a:extLst>
                </a:gridCol>
                <a:gridCol w="3600000">
                  <a:extLst>
                    <a:ext uri="{9D8B030D-6E8A-4147-A177-3AD203B41FA5}">
                      <a16:colId xmlns:a16="http://schemas.microsoft.com/office/drawing/2014/main" val="714579963"/>
                    </a:ext>
                  </a:extLst>
                </a:gridCol>
              </a:tblGrid>
              <a:tr h="349791">
                <a:tc gridSpan="4">
                  <a:txBody>
                    <a:bodyPr/>
                    <a:lstStyle/>
                    <a:p>
                      <a:pPr algn="ctr"/>
                      <a:r>
                        <a:rPr lang="en-GB" b="1" dirty="0">
                          <a:solidFill>
                            <a:schemeClr val="bg1"/>
                          </a:solidFill>
                        </a:rPr>
                        <a:t>Knowledge Progression Map</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727639210"/>
                  </a:ext>
                </a:extLst>
              </a:tr>
              <a:tr h="262343">
                <a:tc>
                  <a:txBody>
                    <a:bodyPr/>
                    <a:lstStyle/>
                    <a:p>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r>
                        <a:rPr lang="en-GB" sz="1200" b="1" dirty="0">
                          <a:solidFill>
                            <a:srgbClr val="0070C0"/>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898484368"/>
                  </a:ext>
                </a:extLst>
              </a:tr>
              <a:tr h="3129386">
                <a:tc>
                  <a:txBody>
                    <a:bodyPr/>
                    <a:lstStyle/>
                    <a:p>
                      <a:r>
                        <a:rPr lang="en-GB" sz="1200" b="1" dirty="0">
                          <a:solidFill>
                            <a:schemeClr val="bg1"/>
                          </a:solidFill>
                        </a:rPr>
                        <a:t>Plants</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a:txBody>
                    <a:bodyPr/>
                    <a:lstStyle/>
                    <a:p>
                      <a:pPr marL="171450" indent="-171450">
                        <a:buFont typeface="Arial" panose="020B0604020202020204" pitchFamily="34" charset="0"/>
                        <a:buChar char="•"/>
                      </a:pPr>
                      <a:r>
                        <a:rPr lang="en-GB" sz="1200" dirty="0"/>
                        <a:t>identify and name a variety of common wild and garden plants, including deciduous and evergreen trees</a:t>
                      </a:r>
                    </a:p>
                    <a:p>
                      <a:pPr marL="171450" indent="-171450">
                        <a:buFont typeface="Arial" panose="020B0604020202020204" pitchFamily="34" charset="0"/>
                        <a:buChar char="•"/>
                      </a:pPr>
                      <a:r>
                        <a:rPr lang="en-GB" sz="1200" dirty="0"/>
                        <a:t>identify and describe the basic structure of a variety of common flowering plants, including trees</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Identify and describe the functions of different parts of flowering plants: roots, stem/trunk, leaves and flowers. </a:t>
                      </a:r>
                    </a:p>
                    <a:p>
                      <a:pPr marL="171450" indent="-171450">
                        <a:buFont typeface="Arial" panose="020B0604020202020204" pitchFamily="34" charset="0"/>
                        <a:buChar char="•"/>
                      </a:pPr>
                      <a:r>
                        <a:rPr lang="en-GB" sz="1200" dirty="0"/>
                        <a:t>Explore the requirements of plants for life and growth (air, light, water, nutrients from soil, and room to grow) and how they vary from plant to plant. </a:t>
                      </a:r>
                    </a:p>
                    <a:p>
                      <a:pPr marL="171450" indent="-171450">
                        <a:buFont typeface="Arial" panose="020B0604020202020204" pitchFamily="34" charset="0"/>
                        <a:buChar char="•"/>
                      </a:pPr>
                      <a:r>
                        <a:rPr lang="en-GB" sz="1200" dirty="0"/>
                        <a:t>Investigate the way in which water is transported within plants. </a:t>
                      </a:r>
                    </a:p>
                    <a:p>
                      <a:pPr marL="171450" indent="-171450">
                        <a:buFont typeface="Arial" panose="020B0604020202020204" pitchFamily="34" charset="0"/>
                        <a:buChar char="•"/>
                      </a:pPr>
                      <a:r>
                        <a:rPr lang="en-GB" sz="1200" dirty="0"/>
                        <a:t>Explore the part that flowers play in the life cycle of flowering plants, including pollination, seed formation and seed dispersal.</a:t>
                      </a:r>
                    </a:p>
                    <a:p>
                      <a:pPr marL="171450" indent="-171450">
                        <a:buFont typeface="Arial" panose="020B0604020202020204" pitchFamily="34" charset="0"/>
                        <a:buChar char="•"/>
                      </a:pPr>
                      <a:r>
                        <a:rPr lang="en-GB" sz="1200" dirty="0">
                          <a:solidFill>
                            <a:srgbClr val="0070C0"/>
                          </a:solidFill>
                        </a:rPr>
                        <a:t>Recognise that living things can be grouped in a variety of ways. (Y4 - Living things and their habitats) </a:t>
                      </a:r>
                    </a:p>
                    <a:p>
                      <a:pPr marL="171450" indent="-171450">
                        <a:buFont typeface="Arial" panose="020B0604020202020204" pitchFamily="34" charset="0"/>
                        <a:buChar char="•"/>
                      </a:pPr>
                      <a:r>
                        <a:rPr lang="en-GB" sz="1200" dirty="0">
                          <a:solidFill>
                            <a:srgbClr val="0070C0"/>
                          </a:solidFill>
                        </a:rPr>
                        <a:t>Explore and use classification keys to help group, identify and name a variety of living things in their local and wider environment. (Y4 - Living things and their habitats)</a:t>
                      </a:r>
                    </a:p>
                    <a:p>
                      <a:pPr marL="171450" indent="-171450">
                        <a:buFont typeface="Arial" panose="020B0604020202020204" pitchFamily="34" charset="0"/>
                        <a:buChar char="•"/>
                      </a:pPr>
                      <a:r>
                        <a:rPr lang="en-GB" sz="1200" dirty="0">
                          <a:solidFill>
                            <a:srgbClr val="0070C0"/>
                          </a:solidFill>
                        </a:rPr>
                        <a:t>Recognise that environments can change and that this can sometimes pose dangers to living things. (Y4 - Living things and their habitats) </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solidFill>
                            <a:srgbClr val="0070C0"/>
                          </a:solidFill>
                        </a:rPr>
                        <a:t>Describe the life process of reproduction in some plants and animals. (Y5 - Living things and their habitats) </a:t>
                      </a:r>
                    </a:p>
                    <a:p>
                      <a:pPr marL="171450" indent="-171450">
                        <a:buFont typeface="Arial" panose="020B0604020202020204" pitchFamily="34" charset="0"/>
                        <a:buChar char="•"/>
                      </a:pPr>
                      <a:r>
                        <a:rPr lang="en-GB" sz="1200" dirty="0">
                          <a:solidFill>
                            <a:srgbClr val="0070C0"/>
                          </a:solidFill>
                        </a:rPr>
                        <a:t>Describe how living things are classified into broad groups according to common observable characteristics and based on similarities and differences, including micro-organisms, plants and animals. (Y6 - Living things and their habitats) </a:t>
                      </a:r>
                    </a:p>
                    <a:p>
                      <a:pPr marL="171450" indent="-171450">
                        <a:buFont typeface="Arial" panose="020B0604020202020204" pitchFamily="34" charset="0"/>
                        <a:buChar char="•"/>
                      </a:pPr>
                      <a:r>
                        <a:rPr lang="en-GB" sz="1200" dirty="0">
                          <a:solidFill>
                            <a:srgbClr val="0070C0"/>
                          </a:solidFill>
                        </a:rPr>
                        <a:t>Give reasons for classifying plants and animals based on specific characteristics. (Y6 - Living things and their habitats) </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429548545"/>
                  </a:ext>
                </a:extLst>
              </a:tr>
            </a:tbl>
          </a:graphicData>
        </a:graphic>
      </p:graphicFrame>
      <p:sp>
        <p:nvSpPr>
          <p:cNvPr id="5" name="TextBox 4">
            <a:extLst>
              <a:ext uri="{FF2B5EF4-FFF2-40B4-BE49-F238E27FC236}">
                <a16:creationId xmlns:a16="http://schemas.microsoft.com/office/drawing/2014/main" id="{2348FDA4-005F-55EE-E161-CF0C67BC65DC}"/>
              </a:ext>
            </a:extLst>
          </p:cNvPr>
          <p:cNvSpPr txBox="1"/>
          <p:nvPr/>
        </p:nvSpPr>
        <p:spPr>
          <a:xfrm>
            <a:off x="4704080" y="254000"/>
            <a:ext cx="5008880" cy="276999"/>
          </a:xfrm>
          <a:prstGeom prst="rect">
            <a:avLst/>
          </a:prstGeom>
          <a:noFill/>
        </p:spPr>
        <p:txBody>
          <a:bodyPr wrap="square" rtlCol="0">
            <a:spAutoFit/>
          </a:bodyPr>
          <a:lstStyle/>
          <a:p>
            <a:r>
              <a:rPr lang="en-GB" sz="1200" dirty="0">
                <a:solidFill>
                  <a:srgbClr val="0070C0"/>
                </a:solidFill>
              </a:rPr>
              <a:t>Statements in blue are from other linked topics</a:t>
            </a:r>
          </a:p>
        </p:txBody>
      </p:sp>
    </p:spTree>
    <p:extLst>
      <p:ext uri="{BB962C8B-B14F-4D97-AF65-F5344CB8AC3E}">
        <p14:creationId xmlns:p14="http://schemas.microsoft.com/office/powerpoint/2010/main" val="9789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AFC692C-8C1C-667E-6782-574B5D63EC33}"/>
              </a:ext>
            </a:extLst>
          </p:cNvPr>
          <p:cNvGraphicFramePr>
            <a:graphicFrameLocks noGrp="1"/>
          </p:cNvGraphicFramePr>
          <p:nvPr>
            <p:extLst>
              <p:ext uri="{D42A27DB-BD31-4B8C-83A1-F6EECF244321}">
                <p14:modId xmlns:p14="http://schemas.microsoft.com/office/powerpoint/2010/main" val="2495468173"/>
              </p:ext>
            </p:extLst>
          </p:nvPr>
        </p:nvGraphicFramePr>
        <p:xfrm>
          <a:off x="102000" y="775347"/>
          <a:ext cx="11808000" cy="5307305"/>
        </p:xfrm>
        <a:graphic>
          <a:graphicData uri="http://schemas.openxmlformats.org/drawingml/2006/table">
            <a:tbl>
              <a:tblPr firstRow="1" bandRow="1">
                <a:tableStyleId>{5C22544A-7EE6-4342-B048-85BDC9FD1C3A}</a:tableStyleId>
              </a:tblPr>
              <a:tblGrid>
                <a:gridCol w="1008000">
                  <a:extLst>
                    <a:ext uri="{9D8B030D-6E8A-4147-A177-3AD203B41FA5}">
                      <a16:colId xmlns:a16="http://schemas.microsoft.com/office/drawing/2014/main" val="2526122238"/>
                    </a:ext>
                  </a:extLst>
                </a:gridCol>
                <a:gridCol w="3600000">
                  <a:extLst>
                    <a:ext uri="{9D8B030D-6E8A-4147-A177-3AD203B41FA5}">
                      <a16:colId xmlns:a16="http://schemas.microsoft.com/office/drawing/2014/main" val="868967371"/>
                    </a:ext>
                  </a:extLst>
                </a:gridCol>
                <a:gridCol w="3600000">
                  <a:extLst>
                    <a:ext uri="{9D8B030D-6E8A-4147-A177-3AD203B41FA5}">
                      <a16:colId xmlns:a16="http://schemas.microsoft.com/office/drawing/2014/main" val="2817191588"/>
                    </a:ext>
                  </a:extLst>
                </a:gridCol>
                <a:gridCol w="3600000">
                  <a:extLst>
                    <a:ext uri="{9D8B030D-6E8A-4147-A177-3AD203B41FA5}">
                      <a16:colId xmlns:a16="http://schemas.microsoft.com/office/drawing/2014/main" val="714579963"/>
                    </a:ext>
                  </a:extLst>
                </a:gridCol>
              </a:tblGrid>
              <a:tr h="300447">
                <a:tc gridSpan="4">
                  <a:txBody>
                    <a:bodyPr/>
                    <a:lstStyle/>
                    <a:p>
                      <a:pPr algn="ctr"/>
                      <a:r>
                        <a:rPr lang="en-GB" b="1" dirty="0">
                          <a:solidFill>
                            <a:schemeClr val="bg1"/>
                          </a:solidFill>
                        </a:rPr>
                        <a:t>Knowledge Progression Map</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727639210"/>
                  </a:ext>
                </a:extLst>
              </a:tr>
              <a:tr h="217491">
                <a:tc>
                  <a:txBody>
                    <a:bodyPr/>
                    <a:lstStyle/>
                    <a:p>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r>
                        <a:rPr lang="en-GB" sz="1200" b="1" dirty="0">
                          <a:solidFill>
                            <a:srgbClr val="0070C0"/>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898484368"/>
                  </a:ext>
                </a:extLst>
              </a:tr>
              <a:tr h="4667225">
                <a:tc>
                  <a:txBody>
                    <a:bodyPr/>
                    <a:lstStyle/>
                    <a:p>
                      <a:r>
                        <a:rPr lang="en-GB" sz="1200" b="1" dirty="0">
                          <a:solidFill>
                            <a:schemeClr val="bg1"/>
                          </a:solidFill>
                        </a:rPr>
                        <a:t>Living things and their habitats</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a:txBody>
                    <a:bodyPr/>
                    <a:lstStyle/>
                    <a:p>
                      <a:pPr marL="171450" indent="-171450">
                        <a:buFont typeface="Arial" panose="020B0604020202020204" pitchFamily="34" charset="0"/>
                        <a:buChar char="•"/>
                      </a:pPr>
                      <a:r>
                        <a:rPr lang="en-GB" sz="1200" dirty="0"/>
                        <a:t>Explore and compare the differences between things that are living, dead, and things that have never been alive</a:t>
                      </a:r>
                    </a:p>
                    <a:p>
                      <a:pPr marL="171450" indent="-171450">
                        <a:buFont typeface="Arial" panose="020B0604020202020204" pitchFamily="34" charset="0"/>
                        <a:buChar char="•"/>
                      </a:pPr>
                      <a:r>
                        <a:rPr lang="en-GB" sz="1200" dirty="0"/>
                        <a:t>Identify that most living things live in habitats to which they are suited and describe how different habitats provide for the basic needs of different kinds of animals and plants, and how they depend on each other</a:t>
                      </a:r>
                    </a:p>
                    <a:p>
                      <a:pPr marL="171450" indent="-171450">
                        <a:buFont typeface="Arial" panose="020B0604020202020204" pitchFamily="34" charset="0"/>
                        <a:buChar char="•"/>
                      </a:pPr>
                      <a:r>
                        <a:rPr lang="en-GB" sz="1200" dirty="0"/>
                        <a:t>Identify and name a variety of plants and animals in their habitats, including microhabitats </a:t>
                      </a:r>
                    </a:p>
                    <a:p>
                      <a:pPr marL="171450" indent="-171450">
                        <a:buFont typeface="Arial" panose="020B0604020202020204" pitchFamily="34" charset="0"/>
                        <a:buChar char="•"/>
                      </a:pPr>
                      <a:r>
                        <a:rPr lang="en-GB" sz="1200" dirty="0"/>
                        <a:t>Describe how animals obtain their food from plants and other animals, using the idea of a simple food chain, and identify and name different sources of food.</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solidFill>
                            <a:srgbClr val="0070C0"/>
                          </a:solidFill>
                        </a:rPr>
                        <a:t>Describe how living things are classified into broad groups according to common observable characteristics and based on and seed dispersal. (Y3 - Plants)</a:t>
                      </a:r>
                    </a:p>
                    <a:p>
                      <a:pPr marL="171450" indent="-171450">
                        <a:buFont typeface="Arial" panose="020B0604020202020204" pitchFamily="34" charset="0"/>
                        <a:buChar char="•"/>
                      </a:pPr>
                      <a:r>
                        <a:rPr lang="en-GB" sz="1200" dirty="0"/>
                        <a:t>Recognise that living things can be grouped in a variety of ways. </a:t>
                      </a:r>
                    </a:p>
                    <a:p>
                      <a:pPr marL="171450" indent="-171450">
                        <a:buFont typeface="Arial" panose="020B0604020202020204" pitchFamily="34" charset="0"/>
                        <a:buChar char="•"/>
                      </a:pPr>
                      <a:r>
                        <a:rPr lang="en-GB" sz="1200" dirty="0"/>
                        <a:t>Explore and use classification keys to help group, identify and name a variety of living things in their local and wider environment. </a:t>
                      </a:r>
                    </a:p>
                    <a:p>
                      <a:pPr marL="171450" indent="-171450">
                        <a:buFont typeface="Arial" panose="020B0604020202020204" pitchFamily="34" charset="0"/>
                        <a:buChar char="•"/>
                      </a:pPr>
                      <a:r>
                        <a:rPr lang="en-GB" sz="1200" dirty="0"/>
                        <a:t>Recognise that environments can change and that this can sometimes pose dangers to living things. </a:t>
                      </a:r>
                    </a:p>
                    <a:p>
                      <a:pPr marL="171450" indent="-171450">
                        <a:buFont typeface="Arial" panose="020B0604020202020204" pitchFamily="34" charset="0"/>
                        <a:buChar char="•"/>
                      </a:pPr>
                      <a:r>
                        <a:rPr lang="en-GB" sz="1200" dirty="0">
                          <a:solidFill>
                            <a:srgbClr val="0070C0"/>
                          </a:solidFill>
                        </a:rPr>
                        <a:t>Construct and interpret a variety of food chains, identifying producers, predators and prey. (Y4 - Animals, including humans) </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Describe the differences in the life cycles of a mammal, an amphibian, an insect and a bird. </a:t>
                      </a:r>
                    </a:p>
                    <a:p>
                      <a:pPr marL="171450" indent="-171450">
                        <a:buFont typeface="Arial" panose="020B0604020202020204" pitchFamily="34" charset="0"/>
                        <a:buChar char="•"/>
                      </a:pPr>
                      <a:r>
                        <a:rPr lang="en-GB" sz="1200" dirty="0"/>
                        <a:t>Describe the life process of reproduction in some plants and animals. </a:t>
                      </a:r>
                    </a:p>
                    <a:p>
                      <a:pPr marL="171450" indent="-171450">
                        <a:buFont typeface="Arial" panose="020B0604020202020204" pitchFamily="34" charset="0"/>
                        <a:buChar char="•"/>
                      </a:pPr>
                      <a:r>
                        <a:rPr lang="en-GB" sz="1200" dirty="0"/>
                        <a:t>Describe how living things are classified into broad groups according to common observable characteristics and based on similarities and differences, including microorganisms, plants and animals. </a:t>
                      </a:r>
                    </a:p>
                    <a:p>
                      <a:pPr marL="171450" indent="-171450">
                        <a:buFont typeface="Arial" panose="020B0604020202020204" pitchFamily="34" charset="0"/>
                        <a:buChar char="•"/>
                      </a:pPr>
                      <a:r>
                        <a:rPr lang="en-GB" sz="1200" dirty="0"/>
                        <a:t>Give reasons for classifying plants and animals based on specific characteristics. </a:t>
                      </a:r>
                    </a:p>
                    <a:p>
                      <a:pPr marL="171450" indent="-171450">
                        <a:buFont typeface="Arial" panose="020B0604020202020204" pitchFamily="34" charset="0"/>
                        <a:buChar char="•"/>
                      </a:pPr>
                      <a:r>
                        <a:rPr lang="en-GB" sz="1200" dirty="0">
                          <a:solidFill>
                            <a:srgbClr val="0070C0"/>
                          </a:solidFill>
                        </a:rPr>
                        <a:t>Recognise that living things produce offspring of the same kind, but normally offspring vary and are not identical to their parents. (Y6 - Evolution and inheritance) </a:t>
                      </a:r>
                    </a:p>
                    <a:p>
                      <a:pPr marL="171450" indent="-171450">
                        <a:buFont typeface="Arial" panose="020B0604020202020204" pitchFamily="34" charset="0"/>
                        <a:buChar char="•"/>
                      </a:pPr>
                      <a:r>
                        <a:rPr lang="en-GB" sz="1200" dirty="0">
                          <a:solidFill>
                            <a:srgbClr val="0070C0"/>
                          </a:solidFill>
                        </a:rPr>
                        <a:t>Identify how animals and plants are adapted to suit their environment in different ways and that adaptation may lead to evolution. (Y6 - Evolution and inheritance)</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429548545"/>
                  </a:ext>
                </a:extLst>
              </a:tr>
            </a:tbl>
          </a:graphicData>
        </a:graphic>
      </p:graphicFrame>
      <p:sp>
        <p:nvSpPr>
          <p:cNvPr id="2" name="TextBox 1">
            <a:extLst>
              <a:ext uri="{FF2B5EF4-FFF2-40B4-BE49-F238E27FC236}">
                <a16:creationId xmlns:a16="http://schemas.microsoft.com/office/drawing/2014/main" id="{2FC0802F-C278-5D53-A947-BBC6F5463D86}"/>
              </a:ext>
            </a:extLst>
          </p:cNvPr>
          <p:cNvSpPr txBox="1"/>
          <p:nvPr/>
        </p:nvSpPr>
        <p:spPr>
          <a:xfrm>
            <a:off x="4704080" y="254000"/>
            <a:ext cx="5008880" cy="276999"/>
          </a:xfrm>
          <a:prstGeom prst="rect">
            <a:avLst/>
          </a:prstGeom>
          <a:noFill/>
        </p:spPr>
        <p:txBody>
          <a:bodyPr wrap="square" rtlCol="0">
            <a:spAutoFit/>
          </a:bodyPr>
          <a:lstStyle/>
          <a:p>
            <a:r>
              <a:rPr lang="en-GB" sz="1200" dirty="0">
                <a:solidFill>
                  <a:srgbClr val="0070C0"/>
                </a:solidFill>
              </a:rPr>
              <a:t>Statements in blue are from other linked topics</a:t>
            </a:r>
          </a:p>
        </p:txBody>
      </p:sp>
    </p:spTree>
    <p:extLst>
      <p:ext uri="{BB962C8B-B14F-4D97-AF65-F5344CB8AC3E}">
        <p14:creationId xmlns:p14="http://schemas.microsoft.com/office/powerpoint/2010/main" val="3207428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AFC692C-8C1C-667E-6782-574B5D63EC33}"/>
              </a:ext>
            </a:extLst>
          </p:cNvPr>
          <p:cNvGraphicFramePr>
            <a:graphicFrameLocks noGrp="1"/>
          </p:cNvGraphicFramePr>
          <p:nvPr>
            <p:extLst>
              <p:ext uri="{D42A27DB-BD31-4B8C-83A1-F6EECF244321}">
                <p14:modId xmlns:p14="http://schemas.microsoft.com/office/powerpoint/2010/main" val="3272955536"/>
              </p:ext>
            </p:extLst>
          </p:nvPr>
        </p:nvGraphicFramePr>
        <p:xfrm>
          <a:off x="102000" y="775347"/>
          <a:ext cx="11808000" cy="5307305"/>
        </p:xfrm>
        <a:graphic>
          <a:graphicData uri="http://schemas.openxmlformats.org/drawingml/2006/table">
            <a:tbl>
              <a:tblPr firstRow="1" bandRow="1">
                <a:tableStyleId>{5C22544A-7EE6-4342-B048-85BDC9FD1C3A}</a:tableStyleId>
              </a:tblPr>
              <a:tblGrid>
                <a:gridCol w="1008000">
                  <a:extLst>
                    <a:ext uri="{9D8B030D-6E8A-4147-A177-3AD203B41FA5}">
                      <a16:colId xmlns:a16="http://schemas.microsoft.com/office/drawing/2014/main" val="2526122238"/>
                    </a:ext>
                  </a:extLst>
                </a:gridCol>
                <a:gridCol w="3600000">
                  <a:extLst>
                    <a:ext uri="{9D8B030D-6E8A-4147-A177-3AD203B41FA5}">
                      <a16:colId xmlns:a16="http://schemas.microsoft.com/office/drawing/2014/main" val="868967371"/>
                    </a:ext>
                  </a:extLst>
                </a:gridCol>
                <a:gridCol w="3600000">
                  <a:extLst>
                    <a:ext uri="{9D8B030D-6E8A-4147-A177-3AD203B41FA5}">
                      <a16:colId xmlns:a16="http://schemas.microsoft.com/office/drawing/2014/main" val="2817191588"/>
                    </a:ext>
                  </a:extLst>
                </a:gridCol>
                <a:gridCol w="3600000">
                  <a:extLst>
                    <a:ext uri="{9D8B030D-6E8A-4147-A177-3AD203B41FA5}">
                      <a16:colId xmlns:a16="http://schemas.microsoft.com/office/drawing/2014/main" val="714579963"/>
                    </a:ext>
                  </a:extLst>
                </a:gridCol>
              </a:tblGrid>
              <a:tr h="300447">
                <a:tc gridSpan="4">
                  <a:txBody>
                    <a:bodyPr/>
                    <a:lstStyle/>
                    <a:p>
                      <a:pPr algn="ctr"/>
                      <a:r>
                        <a:rPr lang="en-GB" b="1" dirty="0">
                          <a:solidFill>
                            <a:schemeClr val="bg1"/>
                          </a:solidFill>
                        </a:rPr>
                        <a:t>Knowledge Progression Map</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727639210"/>
                  </a:ext>
                </a:extLst>
              </a:tr>
              <a:tr h="217491">
                <a:tc>
                  <a:txBody>
                    <a:bodyPr/>
                    <a:lstStyle/>
                    <a:p>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r>
                        <a:rPr lang="en-GB" sz="1200" b="1" dirty="0">
                          <a:solidFill>
                            <a:srgbClr val="0070C0"/>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898484368"/>
                  </a:ext>
                </a:extLst>
              </a:tr>
              <a:tr h="4667225">
                <a:tc>
                  <a:txBody>
                    <a:bodyPr/>
                    <a:lstStyle/>
                    <a:p>
                      <a:r>
                        <a:rPr lang="en-GB" sz="1200" b="1" dirty="0">
                          <a:solidFill>
                            <a:schemeClr val="bg1"/>
                          </a:solidFill>
                        </a:rPr>
                        <a:t>Animals including humans</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a:txBody>
                    <a:bodyPr/>
                    <a:lstStyle/>
                    <a:p>
                      <a:pPr marL="171450" indent="-171450">
                        <a:buFont typeface="Arial" panose="020B0604020202020204" pitchFamily="34" charset="0"/>
                        <a:buChar char="•"/>
                      </a:pPr>
                      <a:r>
                        <a:rPr lang="en-GB" sz="1200" dirty="0"/>
                        <a:t>Identify and name a variety of common animals including fish, amphibians, reptiles, birds and mammals </a:t>
                      </a:r>
                    </a:p>
                    <a:p>
                      <a:pPr marL="171450" indent="-171450">
                        <a:buFont typeface="Arial" panose="020B0604020202020204" pitchFamily="34" charset="0"/>
                        <a:buChar char="•"/>
                      </a:pPr>
                      <a:r>
                        <a:rPr lang="en-GB" sz="1200" dirty="0"/>
                        <a:t>Identify and name a variety of common animals that are carnivores, herbivores and omnivores</a:t>
                      </a:r>
                    </a:p>
                    <a:p>
                      <a:pPr marL="171450" indent="-171450">
                        <a:buFont typeface="Arial" panose="020B0604020202020204" pitchFamily="34" charset="0"/>
                        <a:buChar char="•"/>
                      </a:pPr>
                      <a:r>
                        <a:rPr lang="en-GB" sz="1200" dirty="0"/>
                        <a:t>describe and compare the structure of a variety of common animals (fish, amphibians, reptiles, birds and mammals, including pets) </a:t>
                      </a:r>
                    </a:p>
                    <a:p>
                      <a:pPr marL="171450" indent="-171450">
                        <a:buFont typeface="Arial" panose="020B0604020202020204" pitchFamily="34" charset="0"/>
                        <a:buChar char="•"/>
                      </a:pPr>
                      <a:r>
                        <a:rPr lang="en-GB" sz="1200" dirty="0"/>
                        <a:t>identify, name, draw and label the basic parts of the human body and say which part of the body is associated with each sense</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Identify that animals, including humans, need the right types and amount of nutrition, and that they cannot make their own food; they get nutrition from what they eat.</a:t>
                      </a:r>
                    </a:p>
                    <a:p>
                      <a:pPr marL="171450" indent="-171450">
                        <a:buFont typeface="Arial" panose="020B0604020202020204" pitchFamily="34" charset="0"/>
                        <a:buChar char="•"/>
                      </a:pPr>
                      <a:r>
                        <a:rPr lang="en-GB" sz="1200" dirty="0"/>
                        <a:t>Identify that humans and some other animals have skeletons and muscles for support, protection and movement.</a:t>
                      </a:r>
                    </a:p>
                    <a:p>
                      <a:pPr marL="171450" indent="-171450">
                        <a:buFont typeface="Arial" panose="020B0604020202020204" pitchFamily="34" charset="0"/>
                        <a:buChar char="•"/>
                      </a:pPr>
                      <a:r>
                        <a:rPr lang="en-GB" sz="1200" dirty="0"/>
                        <a:t>Describe the simple functions of the basic parts of the digestive system in humans. • Identify the different types of teeth in humans and their simple functions.</a:t>
                      </a:r>
                    </a:p>
                    <a:p>
                      <a:pPr marL="171450" indent="-171450">
                        <a:buFont typeface="Arial" panose="020B0604020202020204" pitchFamily="34" charset="0"/>
                        <a:buChar char="•"/>
                      </a:pPr>
                      <a:r>
                        <a:rPr lang="en-GB" sz="1200" dirty="0"/>
                        <a:t>Construct and interpret a variety of food chains, identifying producers, predators and prey. </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Describe the changes as humans develop to old age. </a:t>
                      </a:r>
                    </a:p>
                    <a:p>
                      <a:pPr marL="171450" indent="-171450">
                        <a:buFont typeface="Arial" panose="020B0604020202020204" pitchFamily="34" charset="0"/>
                        <a:buChar char="•"/>
                      </a:pPr>
                      <a:r>
                        <a:rPr lang="en-GB" sz="1200" dirty="0">
                          <a:solidFill>
                            <a:srgbClr val="0070C0"/>
                          </a:solidFill>
                        </a:rPr>
                        <a:t>Describe the differences in the life cycles of a mammal, an amphibian, an insect and a bird. (Y5 - Living things and their habitats) </a:t>
                      </a:r>
                    </a:p>
                    <a:p>
                      <a:pPr marL="171450" indent="-171450">
                        <a:buFont typeface="Arial" panose="020B0604020202020204" pitchFamily="34" charset="0"/>
                        <a:buChar char="•"/>
                      </a:pPr>
                      <a:r>
                        <a:rPr lang="en-GB" sz="1200" dirty="0">
                          <a:solidFill>
                            <a:srgbClr val="0070C0"/>
                          </a:solidFill>
                        </a:rPr>
                        <a:t>Describe the life process of reproduction in some plants and animals. (Y5 - Living things and their habitats)</a:t>
                      </a:r>
                    </a:p>
                    <a:p>
                      <a:pPr marL="171450" indent="-171450">
                        <a:buFont typeface="Arial" panose="020B0604020202020204" pitchFamily="34" charset="0"/>
                        <a:buChar char="•"/>
                      </a:pPr>
                      <a:r>
                        <a:rPr lang="en-GB" sz="1200" dirty="0"/>
                        <a:t>Identify and name the main parts of the human circulatory system, and describe the functions of the heart, blood vessels and blood. </a:t>
                      </a:r>
                    </a:p>
                    <a:p>
                      <a:pPr marL="171450" indent="-171450">
                        <a:buFont typeface="Arial" panose="020B0604020202020204" pitchFamily="34" charset="0"/>
                        <a:buChar char="•"/>
                      </a:pPr>
                      <a:r>
                        <a:rPr lang="en-GB" sz="1200" dirty="0"/>
                        <a:t>Recognise the impact of diet, exercise, drugs and lifestyle on the way their bodies function. </a:t>
                      </a:r>
                    </a:p>
                    <a:p>
                      <a:pPr marL="171450" indent="-171450">
                        <a:buFont typeface="Arial" panose="020B0604020202020204" pitchFamily="34" charset="0"/>
                        <a:buChar char="•"/>
                      </a:pPr>
                      <a:r>
                        <a:rPr lang="en-GB" sz="1200" dirty="0"/>
                        <a:t>Describe the ways in which nutrients and water are transported within animals, including humans. </a:t>
                      </a:r>
                    </a:p>
                    <a:p>
                      <a:pPr marL="171450" indent="-171450">
                        <a:buFont typeface="Arial" panose="020B0604020202020204" pitchFamily="34" charset="0"/>
                        <a:buChar char="•"/>
                      </a:pPr>
                      <a:r>
                        <a:rPr lang="en-GB" sz="1200" dirty="0">
                          <a:solidFill>
                            <a:srgbClr val="0070C0"/>
                          </a:solidFill>
                        </a:rPr>
                        <a:t>Describe how living things are classified into broad groups according to common observable characteristics and based on similarities and differences, including micro-organisms, plants and animals. (Y6 - Living things and their habitats) </a:t>
                      </a:r>
                    </a:p>
                    <a:p>
                      <a:pPr marL="171450" indent="-171450">
                        <a:buFont typeface="Arial" panose="020B0604020202020204" pitchFamily="34" charset="0"/>
                        <a:buChar char="•"/>
                      </a:pPr>
                      <a:r>
                        <a:rPr lang="en-GB" sz="1200" dirty="0">
                          <a:solidFill>
                            <a:srgbClr val="0070C0"/>
                          </a:solidFill>
                        </a:rPr>
                        <a:t>Give reasons for classifying plants and animals based on specific characteristics. (Y6 - Living things and their habitats) </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429548545"/>
                  </a:ext>
                </a:extLst>
              </a:tr>
            </a:tbl>
          </a:graphicData>
        </a:graphic>
      </p:graphicFrame>
      <p:sp>
        <p:nvSpPr>
          <p:cNvPr id="2" name="TextBox 1">
            <a:extLst>
              <a:ext uri="{FF2B5EF4-FFF2-40B4-BE49-F238E27FC236}">
                <a16:creationId xmlns:a16="http://schemas.microsoft.com/office/drawing/2014/main" id="{2FC0802F-C278-5D53-A947-BBC6F5463D86}"/>
              </a:ext>
            </a:extLst>
          </p:cNvPr>
          <p:cNvSpPr txBox="1"/>
          <p:nvPr/>
        </p:nvSpPr>
        <p:spPr>
          <a:xfrm>
            <a:off x="4704080" y="254000"/>
            <a:ext cx="5008880" cy="276999"/>
          </a:xfrm>
          <a:prstGeom prst="rect">
            <a:avLst/>
          </a:prstGeom>
          <a:noFill/>
        </p:spPr>
        <p:txBody>
          <a:bodyPr wrap="square" rtlCol="0">
            <a:spAutoFit/>
          </a:bodyPr>
          <a:lstStyle/>
          <a:p>
            <a:r>
              <a:rPr lang="en-GB" sz="1200" dirty="0">
                <a:solidFill>
                  <a:srgbClr val="0070C0"/>
                </a:solidFill>
              </a:rPr>
              <a:t>Statements in blue are from other linked topics</a:t>
            </a:r>
          </a:p>
        </p:txBody>
      </p:sp>
    </p:spTree>
    <p:extLst>
      <p:ext uri="{BB962C8B-B14F-4D97-AF65-F5344CB8AC3E}">
        <p14:creationId xmlns:p14="http://schemas.microsoft.com/office/powerpoint/2010/main" val="2286580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AFC692C-8C1C-667E-6782-574B5D63EC33}"/>
              </a:ext>
            </a:extLst>
          </p:cNvPr>
          <p:cNvGraphicFramePr>
            <a:graphicFrameLocks noGrp="1"/>
          </p:cNvGraphicFramePr>
          <p:nvPr>
            <p:extLst>
              <p:ext uri="{D42A27DB-BD31-4B8C-83A1-F6EECF244321}">
                <p14:modId xmlns:p14="http://schemas.microsoft.com/office/powerpoint/2010/main" val="3730490904"/>
              </p:ext>
            </p:extLst>
          </p:nvPr>
        </p:nvGraphicFramePr>
        <p:xfrm>
          <a:off x="102000" y="348119"/>
          <a:ext cx="11808000" cy="5852721"/>
        </p:xfrm>
        <a:graphic>
          <a:graphicData uri="http://schemas.openxmlformats.org/drawingml/2006/table">
            <a:tbl>
              <a:tblPr firstRow="1" bandRow="1">
                <a:tableStyleId>{5C22544A-7EE6-4342-B048-85BDC9FD1C3A}</a:tableStyleId>
              </a:tblPr>
              <a:tblGrid>
                <a:gridCol w="1008000">
                  <a:extLst>
                    <a:ext uri="{9D8B030D-6E8A-4147-A177-3AD203B41FA5}">
                      <a16:colId xmlns:a16="http://schemas.microsoft.com/office/drawing/2014/main" val="2526122238"/>
                    </a:ext>
                  </a:extLst>
                </a:gridCol>
                <a:gridCol w="3600000">
                  <a:extLst>
                    <a:ext uri="{9D8B030D-6E8A-4147-A177-3AD203B41FA5}">
                      <a16:colId xmlns:a16="http://schemas.microsoft.com/office/drawing/2014/main" val="868967371"/>
                    </a:ext>
                  </a:extLst>
                </a:gridCol>
                <a:gridCol w="3600000">
                  <a:extLst>
                    <a:ext uri="{9D8B030D-6E8A-4147-A177-3AD203B41FA5}">
                      <a16:colId xmlns:a16="http://schemas.microsoft.com/office/drawing/2014/main" val="2817191588"/>
                    </a:ext>
                  </a:extLst>
                </a:gridCol>
                <a:gridCol w="3600000">
                  <a:extLst>
                    <a:ext uri="{9D8B030D-6E8A-4147-A177-3AD203B41FA5}">
                      <a16:colId xmlns:a16="http://schemas.microsoft.com/office/drawing/2014/main" val="714579963"/>
                    </a:ext>
                  </a:extLst>
                </a:gridCol>
              </a:tblGrid>
              <a:tr h="340910">
                <a:tc gridSpan="4">
                  <a:txBody>
                    <a:bodyPr/>
                    <a:lstStyle/>
                    <a:p>
                      <a:pPr algn="ctr"/>
                      <a:r>
                        <a:rPr lang="en-GB" b="1" dirty="0">
                          <a:solidFill>
                            <a:schemeClr val="bg1"/>
                          </a:solidFill>
                        </a:rPr>
                        <a:t>Knowledge Progression Map</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727639210"/>
                  </a:ext>
                </a:extLst>
              </a:tr>
              <a:tr h="242452">
                <a:tc>
                  <a:txBody>
                    <a:bodyPr/>
                    <a:lstStyle/>
                    <a:p>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r>
                        <a:rPr lang="en-GB" sz="1200" b="1" dirty="0">
                          <a:solidFill>
                            <a:srgbClr val="0070C0"/>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898484368"/>
                  </a:ext>
                </a:extLst>
              </a:tr>
              <a:tr h="2666968">
                <a:tc>
                  <a:txBody>
                    <a:bodyPr/>
                    <a:lstStyle/>
                    <a:p>
                      <a:r>
                        <a:rPr lang="en-GB" sz="1200" b="1" dirty="0">
                          <a:solidFill>
                            <a:schemeClr val="bg1"/>
                          </a:solidFill>
                        </a:rPr>
                        <a:t>Evolution and Inheritance</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rgbClr val="0070C0"/>
                          </a:solidFill>
                        </a:rPr>
                        <a:t>Identify that animals, including humans, need the right types and amount of nutrition, and that they cannot make their own food; they get nutrition from what they eat. (Y2 – Animals including Humans)</a:t>
                      </a:r>
                    </a:p>
                    <a:p>
                      <a:pPr marL="171450" indent="-171450">
                        <a:buFont typeface="Arial" panose="020B0604020202020204" pitchFamily="34" charset="0"/>
                        <a:buChar char="•"/>
                      </a:pPr>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solidFill>
                            <a:srgbClr val="0070C0"/>
                          </a:solidFill>
                        </a:rPr>
                        <a:t>Describe in simple terms how fossils are formed when things that have lived are trapped within rock. (Y3 - Rocks) </a:t>
                      </a:r>
                    </a:p>
                    <a:p>
                      <a:pPr marL="171450" indent="-171450">
                        <a:buFont typeface="Arial" panose="020B0604020202020204" pitchFamily="34" charset="0"/>
                        <a:buChar char="•"/>
                      </a:pPr>
                      <a:r>
                        <a:rPr lang="en-GB" sz="1200" dirty="0">
                          <a:solidFill>
                            <a:srgbClr val="0070C0"/>
                          </a:solidFill>
                        </a:rPr>
                        <a:t>Explore the part that flowers play in the life cycle of flowering plants, including pollination, seed formation and seed dispersal. (Y3 - Plants)</a:t>
                      </a:r>
                    </a:p>
                    <a:p>
                      <a:pPr marL="171450" indent="-171450">
                        <a:buFont typeface="Arial" panose="020B0604020202020204" pitchFamily="34" charset="0"/>
                        <a:buChar char="•"/>
                      </a:pPr>
                      <a:r>
                        <a:rPr lang="en-GB" sz="1200" dirty="0">
                          <a:solidFill>
                            <a:srgbClr val="0070C0"/>
                          </a:solidFill>
                        </a:rPr>
                        <a:t>Recognise that environments can change and that this can sometimes pose dangers to living things. (Y4 - Living things and their habitats) </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solidFill>
                            <a:srgbClr val="0070C0"/>
                          </a:solidFill>
                        </a:rPr>
                        <a:t>Describe the life process of reproduction in some plants and animals. (Living things and their habitats - Y5)</a:t>
                      </a:r>
                    </a:p>
                    <a:p>
                      <a:pPr marL="171450" indent="-171450">
                        <a:buFont typeface="Arial" panose="020B0604020202020204" pitchFamily="34" charset="0"/>
                        <a:buChar char="•"/>
                      </a:pPr>
                      <a:r>
                        <a:rPr lang="en-GB" sz="1200" dirty="0"/>
                        <a:t>Recognise that living things have changed over time and that fossils provide information about living things that inhabited the Earth millions of years ago. </a:t>
                      </a:r>
                    </a:p>
                    <a:p>
                      <a:pPr marL="171450" indent="-171450">
                        <a:buFont typeface="Arial" panose="020B0604020202020204" pitchFamily="34" charset="0"/>
                        <a:buChar char="•"/>
                      </a:pPr>
                      <a:r>
                        <a:rPr lang="en-GB" sz="1200" dirty="0"/>
                        <a:t>Recognise that living things produce offspring of the same kind, but normally offspring vary and are not identical to their parents. </a:t>
                      </a:r>
                    </a:p>
                    <a:p>
                      <a:pPr marL="171450" indent="-171450">
                        <a:buFont typeface="Arial" panose="020B0604020202020204" pitchFamily="34" charset="0"/>
                        <a:buChar char="•"/>
                      </a:pPr>
                      <a:r>
                        <a:rPr lang="en-GB" sz="1200" dirty="0"/>
                        <a:t>Identify how animals and plants are adapted to suit their environment in different ways and that adaptation may lead to evolution. </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429548545"/>
                  </a:ext>
                </a:extLst>
              </a:tr>
              <a:tr h="2545673">
                <a:tc>
                  <a:txBody>
                    <a:bodyPr/>
                    <a:lstStyle/>
                    <a:p>
                      <a:r>
                        <a:rPr lang="en-GB" sz="1200" b="1" dirty="0">
                          <a:solidFill>
                            <a:schemeClr val="bg1"/>
                          </a:solidFill>
                        </a:rPr>
                        <a:t>Seasonal Changes</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a:txBody>
                    <a:bodyPr/>
                    <a:lstStyle/>
                    <a:p>
                      <a:pPr marL="171450" indent="-171450">
                        <a:buFont typeface="Arial" panose="020B0604020202020204" pitchFamily="34" charset="0"/>
                        <a:buChar char="•"/>
                      </a:pPr>
                      <a:r>
                        <a:rPr lang="en-GB" sz="1200" dirty="0"/>
                        <a:t>Observe changes across the four seasons </a:t>
                      </a:r>
                    </a:p>
                    <a:p>
                      <a:pPr marL="171450" indent="-171450">
                        <a:buFont typeface="Arial" panose="020B0604020202020204" pitchFamily="34" charset="0"/>
                        <a:buChar char="•"/>
                      </a:pPr>
                      <a:r>
                        <a:rPr lang="en-GB" sz="1200" dirty="0"/>
                        <a:t>Observe and describe weather associated with the seasons and how day length varies.</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solidFill>
                            <a:srgbClr val="0070C0"/>
                          </a:solidFill>
                        </a:rPr>
                        <a:t>Recognise that light from the sun can be dangerous and that there are ways to protect their eyes. (Y3 - Light)</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solidFill>
                            <a:srgbClr val="0070C0"/>
                          </a:solidFill>
                        </a:rPr>
                        <a:t>Use the idea of the Earth’s rotation to explain day and night and the apparent movement of the Sun across the sky. (Y5 - Earth and space)</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144578221"/>
                  </a:ext>
                </a:extLst>
              </a:tr>
            </a:tbl>
          </a:graphicData>
        </a:graphic>
      </p:graphicFrame>
      <p:sp>
        <p:nvSpPr>
          <p:cNvPr id="2" name="TextBox 1">
            <a:extLst>
              <a:ext uri="{FF2B5EF4-FFF2-40B4-BE49-F238E27FC236}">
                <a16:creationId xmlns:a16="http://schemas.microsoft.com/office/drawing/2014/main" id="{2FC0802F-C278-5D53-A947-BBC6F5463D86}"/>
              </a:ext>
            </a:extLst>
          </p:cNvPr>
          <p:cNvSpPr txBox="1"/>
          <p:nvPr/>
        </p:nvSpPr>
        <p:spPr>
          <a:xfrm>
            <a:off x="4622800" y="0"/>
            <a:ext cx="5008880" cy="276999"/>
          </a:xfrm>
          <a:prstGeom prst="rect">
            <a:avLst/>
          </a:prstGeom>
          <a:noFill/>
        </p:spPr>
        <p:txBody>
          <a:bodyPr wrap="square" rtlCol="0">
            <a:spAutoFit/>
          </a:bodyPr>
          <a:lstStyle/>
          <a:p>
            <a:r>
              <a:rPr lang="en-GB" sz="1200" dirty="0">
                <a:solidFill>
                  <a:srgbClr val="0070C0"/>
                </a:solidFill>
              </a:rPr>
              <a:t>Statements in blue are from other linked topics</a:t>
            </a:r>
          </a:p>
        </p:txBody>
      </p:sp>
    </p:spTree>
    <p:extLst>
      <p:ext uri="{BB962C8B-B14F-4D97-AF65-F5344CB8AC3E}">
        <p14:creationId xmlns:p14="http://schemas.microsoft.com/office/powerpoint/2010/main" val="2553170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AFC692C-8C1C-667E-6782-574B5D63EC33}"/>
              </a:ext>
            </a:extLst>
          </p:cNvPr>
          <p:cNvGraphicFramePr>
            <a:graphicFrameLocks noGrp="1"/>
          </p:cNvGraphicFramePr>
          <p:nvPr>
            <p:extLst>
              <p:ext uri="{D42A27DB-BD31-4B8C-83A1-F6EECF244321}">
                <p14:modId xmlns:p14="http://schemas.microsoft.com/office/powerpoint/2010/main" val="1894786957"/>
              </p:ext>
            </p:extLst>
          </p:nvPr>
        </p:nvGraphicFramePr>
        <p:xfrm>
          <a:off x="102000" y="83959"/>
          <a:ext cx="11808000" cy="5943600"/>
        </p:xfrm>
        <a:graphic>
          <a:graphicData uri="http://schemas.openxmlformats.org/drawingml/2006/table">
            <a:tbl>
              <a:tblPr firstRow="1" bandRow="1">
                <a:tableStyleId>{5C22544A-7EE6-4342-B048-85BDC9FD1C3A}</a:tableStyleId>
              </a:tblPr>
              <a:tblGrid>
                <a:gridCol w="1008000">
                  <a:extLst>
                    <a:ext uri="{9D8B030D-6E8A-4147-A177-3AD203B41FA5}">
                      <a16:colId xmlns:a16="http://schemas.microsoft.com/office/drawing/2014/main" val="2526122238"/>
                    </a:ext>
                  </a:extLst>
                </a:gridCol>
                <a:gridCol w="3600000">
                  <a:extLst>
                    <a:ext uri="{9D8B030D-6E8A-4147-A177-3AD203B41FA5}">
                      <a16:colId xmlns:a16="http://schemas.microsoft.com/office/drawing/2014/main" val="868967371"/>
                    </a:ext>
                  </a:extLst>
                </a:gridCol>
                <a:gridCol w="3600000">
                  <a:extLst>
                    <a:ext uri="{9D8B030D-6E8A-4147-A177-3AD203B41FA5}">
                      <a16:colId xmlns:a16="http://schemas.microsoft.com/office/drawing/2014/main" val="2817191588"/>
                    </a:ext>
                  </a:extLst>
                </a:gridCol>
                <a:gridCol w="3600000">
                  <a:extLst>
                    <a:ext uri="{9D8B030D-6E8A-4147-A177-3AD203B41FA5}">
                      <a16:colId xmlns:a16="http://schemas.microsoft.com/office/drawing/2014/main" val="714579963"/>
                    </a:ext>
                  </a:extLst>
                </a:gridCol>
              </a:tblGrid>
              <a:tr h="323269">
                <a:tc gridSpan="4">
                  <a:txBody>
                    <a:bodyPr/>
                    <a:lstStyle/>
                    <a:p>
                      <a:pPr algn="ctr"/>
                      <a:r>
                        <a:rPr lang="en-GB" b="1" dirty="0">
                          <a:solidFill>
                            <a:schemeClr val="bg1"/>
                          </a:solidFill>
                        </a:rPr>
                        <a:t>Knowledge Progression Map</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727639210"/>
                  </a:ext>
                </a:extLst>
              </a:tr>
              <a:tr h="242452">
                <a:tc>
                  <a:txBody>
                    <a:bodyPr/>
                    <a:lstStyle/>
                    <a:p>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r>
                        <a:rPr lang="en-GB" sz="1200" b="1" dirty="0">
                          <a:solidFill>
                            <a:srgbClr val="0070C0"/>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898484368"/>
                  </a:ext>
                </a:extLst>
              </a:tr>
              <a:tr h="2666968">
                <a:tc>
                  <a:txBody>
                    <a:bodyPr/>
                    <a:lstStyle/>
                    <a:p>
                      <a:r>
                        <a:rPr lang="en-GB" sz="1200" b="1" dirty="0">
                          <a:solidFill>
                            <a:schemeClr val="bg1"/>
                          </a:solidFill>
                        </a:rPr>
                        <a:t>Materials</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pPr marL="171450" indent="-171450">
                        <a:buFont typeface="Arial" panose="020B0604020202020204" pitchFamily="34" charset="0"/>
                        <a:buChar char="•"/>
                      </a:pPr>
                      <a:r>
                        <a:rPr lang="en-GB" sz="1200" dirty="0"/>
                        <a:t>Identify and compare the suitability of a variety of everyday materials, including wood, metal, plastic, glass, brick, rock, paper and cardboard for particular uses </a:t>
                      </a:r>
                    </a:p>
                    <a:p>
                      <a:pPr marL="171450" indent="-171450">
                        <a:buFont typeface="Arial" panose="020B0604020202020204" pitchFamily="34" charset="0"/>
                        <a:buChar char="•"/>
                      </a:pPr>
                      <a:r>
                        <a:rPr lang="en-GB" sz="1200" dirty="0"/>
                        <a:t>Find out how the shapes of solid objects made from some materials can be changed by squashing, bending, twisting and stretching.</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solidFill>
                            <a:srgbClr val="0070C0"/>
                          </a:solidFill>
                        </a:rPr>
                        <a:t>Compare and group together different kinds of rocks on the basis of their appearance and simple physical properties. (Y3 - Rocks) • Describe in simple terms how fossils are formed when things that have lived are trapped within rock. (Y3 - Rocks) </a:t>
                      </a:r>
                    </a:p>
                    <a:p>
                      <a:pPr marL="171450" indent="-171450">
                        <a:buFont typeface="Arial" panose="020B0604020202020204" pitchFamily="34" charset="0"/>
                        <a:buChar char="•"/>
                      </a:pPr>
                      <a:r>
                        <a:rPr lang="en-GB" sz="1200" dirty="0">
                          <a:solidFill>
                            <a:srgbClr val="0070C0"/>
                          </a:solidFill>
                        </a:rPr>
                        <a:t>Compare and group together a variety of everyday materials on the basis of whether they are attracted to a magnet, and identify some magnetic materials. (Y3 - Forces and magnets) </a:t>
                      </a:r>
                    </a:p>
                    <a:p>
                      <a:pPr marL="171450" indent="-171450">
                        <a:buFont typeface="Arial" panose="020B0604020202020204" pitchFamily="34" charset="0"/>
                        <a:buChar char="•"/>
                      </a:pPr>
                      <a:r>
                        <a:rPr lang="en-GB" sz="1200" dirty="0"/>
                        <a:t>Compare and group materials together, according to whether they are solids, liquids or gases. </a:t>
                      </a:r>
                    </a:p>
                    <a:p>
                      <a:pPr marL="171450" indent="-171450">
                        <a:buFont typeface="Arial" panose="020B0604020202020204" pitchFamily="34" charset="0"/>
                        <a:buChar char="•"/>
                      </a:pPr>
                      <a:r>
                        <a:rPr lang="en-GB" sz="1200" dirty="0"/>
                        <a:t>Observe that some materials change state when they are heated or cooled, and measure or research the temperature at which this happens in degrees Celsius (°C). </a:t>
                      </a:r>
                    </a:p>
                    <a:p>
                      <a:pPr marL="171450" indent="-171450">
                        <a:buFont typeface="Arial" panose="020B0604020202020204" pitchFamily="34" charset="0"/>
                        <a:buChar char="•"/>
                      </a:pPr>
                      <a:r>
                        <a:rPr lang="en-GB" sz="1200" dirty="0"/>
                        <a:t>Identify the part played by evaporation and condensation in the water cycle and associate the rate of evaporation with temperature. </a:t>
                      </a:r>
                    </a:p>
                    <a:p>
                      <a:pPr marL="171450" indent="-171450">
                        <a:buFont typeface="Arial" panose="020B0604020202020204" pitchFamily="34" charset="0"/>
                        <a:buChar char="•"/>
                      </a:pPr>
                      <a:r>
                        <a:rPr lang="en-GB" sz="1200" dirty="0">
                          <a:solidFill>
                            <a:srgbClr val="0070C0"/>
                          </a:solidFill>
                        </a:rPr>
                        <a:t>Recognise some common conductors and insulators, and associate metals with being good conductors. (Y4 - Electricity) </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Compare and group together everyday materials on the basis of their properties, including their hardness, solubility, transparency, conductivity (electrical and thermal), and response to magnets. </a:t>
                      </a:r>
                    </a:p>
                    <a:p>
                      <a:pPr marL="171450" indent="-171450">
                        <a:buFont typeface="Arial" panose="020B0604020202020204" pitchFamily="34" charset="0"/>
                        <a:buChar char="•"/>
                      </a:pPr>
                      <a:r>
                        <a:rPr lang="en-GB" sz="1200" dirty="0"/>
                        <a:t>Know that some materials will dissolve in liquid to form a solution and describe how to recover a substance from a solution. </a:t>
                      </a:r>
                    </a:p>
                    <a:p>
                      <a:pPr marL="171450" indent="-171450">
                        <a:buFont typeface="Arial" panose="020B0604020202020204" pitchFamily="34" charset="0"/>
                        <a:buChar char="•"/>
                      </a:pPr>
                      <a:r>
                        <a:rPr lang="en-GB" sz="1200" dirty="0"/>
                        <a:t>Use knowledge of solids, liquids and gases to decide how mixtures might be separated, including through filtering, sieving and evaporating. </a:t>
                      </a:r>
                    </a:p>
                    <a:p>
                      <a:pPr marL="171450" indent="-171450">
                        <a:buFont typeface="Arial" panose="020B0604020202020204" pitchFamily="34" charset="0"/>
                        <a:buChar char="•"/>
                      </a:pPr>
                      <a:r>
                        <a:rPr lang="en-GB" sz="1200" dirty="0"/>
                        <a:t>Give reasons, based on evidence from comparative and fair tests, for the particular uses of everyday materials, including metals, wood and plastic. </a:t>
                      </a:r>
                    </a:p>
                    <a:p>
                      <a:pPr marL="171450" indent="-171450">
                        <a:buFont typeface="Arial" panose="020B0604020202020204" pitchFamily="34" charset="0"/>
                        <a:buChar char="•"/>
                      </a:pPr>
                      <a:r>
                        <a:rPr lang="en-GB" sz="1200" dirty="0"/>
                        <a:t>Demonstrate that dissolving, mixing and changes of state are reversible changes. </a:t>
                      </a:r>
                    </a:p>
                    <a:p>
                      <a:pPr marL="171450" indent="-171450">
                        <a:buFont typeface="Arial" panose="020B0604020202020204" pitchFamily="34" charset="0"/>
                        <a:buChar char="•"/>
                      </a:pPr>
                      <a:r>
                        <a:rPr lang="en-GB" sz="1200" dirty="0"/>
                        <a:t>Explain that some changes result in the formation of new materials, and that this kind of change is not usually reversible, including changes associated with burning and the action of acid on bicarbonate of soda.</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429548545"/>
                  </a:ext>
                </a:extLst>
              </a:tr>
              <a:tr h="25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Rocks</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endParaRPr lang="en-GB" sz="1200" b="1" dirty="0">
                        <a:solidFill>
                          <a:schemeClr val="bg1"/>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Compare and group together different kinds of rocks on the basis of their appearance and simple physical properties. </a:t>
                      </a:r>
                    </a:p>
                    <a:p>
                      <a:pPr marL="171450" indent="-171450">
                        <a:buFont typeface="Arial" panose="020B0604020202020204" pitchFamily="34" charset="0"/>
                        <a:buChar char="•"/>
                      </a:pPr>
                      <a:r>
                        <a:rPr lang="en-GB" sz="1200" dirty="0"/>
                        <a:t>Describe in simple terms how fossils are formed when things that have lived are trapped within rock.</a:t>
                      </a:r>
                    </a:p>
                    <a:p>
                      <a:pPr marL="171450" indent="-171450">
                        <a:buFont typeface="Arial" panose="020B0604020202020204" pitchFamily="34" charset="0"/>
                        <a:buChar char="•"/>
                      </a:pPr>
                      <a:r>
                        <a:rPr lang="en-GB" sz="1200" dirty="0"/>
                        <a:t>Recognise that soils are made from rocks and organic matter</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363060025"/>
                  </a:ext>
                </a:extLst>
              </a:tr>
            </a:tbl>
          </a:graphicData>
        </a:graphic>
      </p:graphicFrame>
    </p:spTree>
    <p:extLst>
      <p:ext uri="{BB962C8B-B14F-4D97-AF65-F5344CB8AC3E}">
        <p14:creationId xmlns:p14="http://schemas.microsoft.com/office/powerpoint/2010/main" val="1746800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AFC692C-8C1C-667E-6782-574B5D63EC33}"/>
              </a:ext>
            </a:extLst>
          </p:cNvPr>
          <p:cNvGraphicFramePr>
            <a:graphicFrameLocks noGrp="1"/>
          </p:cNvGraphicFramePr>
          <p:nvPr>
            <p:extLst>
              <p:ext uri="{D42A27DB-BD31-4B8C-83A1-F6EECF244321}">
                <p14:modId xmlns:p14="http://schemas.microsoft.com/office/powerpoint/2010/main" val="2178978770"/>
              </p:ext>
            </p:extLst>
          </p:nvPr>
        </p:nvGraphicFramePr>
        <p:xfrm>
          <a:off x="102000" y="348119"/>
          <a:ext cx="11808000" cy="5787135"/>
        </p:xfrm>
        <a:graphic>
          <a:graphicData uri="http://schemas.openxmlformats.org/drawingml/2006/table">
            <a:tbl>
              <a:tblPr firstRow="1" bandRow="1">
                <a:tableStyleId>{5C22544A-7EE6-4342-B048-85BDC9FD1C3A}</a:tableStyleId>
              </a:tblPr>
              <a:tblGrid>
                <a:gridCol w="1008000">
                  <a:extLst>
                    <a:ext uri="{9D8B030D-6E8A-4147-A177-3AD203B41FA5}">
                      <a16:colId xmlns:a16="http://schemas.microsoft.com/office/drawing/2014/main" val="2526122238"/>
                    </a:ext>
                  </a:extLst>
                </a:gridCol>
                <a:gridCol w="3600000">
                  <a:extLst>
                    <a:ext uri="{9D8B030D-6E8A-4147-A177-3AD203B41FA5}">
                      <a16:colId xmlns:a16="http://schemas.microsoft.com/office/drawing/2014/main" val="868967371"/>
                    </a:ext>
                  </a:extLst>
                </a:gridCol>
                <a:gridCol w="3600000">
                  <a:extLst>
                    <a:ext uri="{9D8B030D-6E8A-4147-A177-3AD203B41FA5}">
                      <a16:colId xmlns:a16="http://schemas.microsoft.com/office/drawing/2014/main" val="2817191588"/>
                    </a:ext>
                  </a:extLst>
                </a:gridCol>
                <a:gridCol w="3600000">
                  <a:extLst>
                    <a:ext uri="{9D8B030D-6E8A-4147-A177-3AD203B41FA5}">
                      <a16:colId xmlns:a16="http://schemas.microsoft.com/office/drawing/2014/main" val="714579963"/>
                    </a:ext>
                  </a:extLst>
                </a:gridCol>
              </a:tblGrid>
              <a:tr h="332246">
                <a:tc gridSpan="4">
                  <a:txBody>
                    <a:bodyPr/>
                    <a:lstStyle/>
                    <a:p>
                      <a:pPr algn="ctr"/>
                      <a:r>
                        <a:rPr lang="en-GB" b="1" dirty="0">
                          <a:solidFill>
                            <a:schemeClr val="bg1"/>
                          </a:solidFill>
                        </a:rPr>
                        <a:t>Knowledge Progression Map</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727639210"/>
                  </a:ext>
                </a:extLst>
              </a:tr>
              <a:tr h="249184">
                <a:tc>
                  <a:txBody>
                    <a:bodyPr/>
                    <a:lstStyle/>
                    <a:p>
                      <a:endParaRPr lang="en-GB" sz="1200" b="1" dirty="0">
                        <a:solidFill>
                          <a:schemeClr val="bg1"/>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a:txBody>
                    <a:bodyPr/>
                    <a:lstStyle/>
                    <a:p>
                      <a:r>
                        <a:rPr lang="en-GB" sz="1200" b="1" dirty="0">
                          <a:solidFill>
                            <a:srgbClr val="0070C0"/>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0" indent="0">
                        <a:buFont typeface="Arial" panose="020B0604020202020204" pitchFamily="34" charset="0"/>
                        <a:buNone/>
                      </a:pPr>
                      <a:r>
                        <a:rPr lang="en-GB" sz="1200" b="1" dirty="0">
                          <a:solidFill>
                            <a:srgbClr val="0070C0"/>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0" indent="0">
                        <a:buFont typeface="Arial" panose="020B0604020202020204" pitchFamily="34" charset="0"/>
                        <a:buNone/>
                      </a:pPr>
                      <a:r>
                        <a:rPr lang="en-GB" sz="1200" b="1" dirty="0">
                          <a:solidFill>
                            <a:srgbClr val="0070C0"/>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822952457"/>
                  </a:ext>
                </a:extLst>
              </a:tr>
              <a:tr h="2312415">
                <a:tc>
                  <a:txBody>
                    <a:bodyPr/>
                    <a:lstStyle/>
                    <a:p>
                      <a:r>
                        <a:rPr lang="en-GB" sz="1200" b="1" dirty="0">
                          <a:solidFill>
                            <a:schemeClr val="bg1"/>
                          </a:solidFill>
                        </a:rPr>
                        <a:t>Light</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solidFill>
                            <a:srgbClr val="0070C0"/>
                          </a:solidFill>
                        </a:rPr>
                        <a:t>Recognise that light from the sun can be dangerous and that there are ways to protect their eyes. (Seasons)</a:t>
                      </a:r>
                    </a:p>
                    <a:p>
                      <a:pPr marL="171450" indent="-171450">
                        <a:buFont typeface="Arial" panose="020B0604020202020204" pitchFamily="34" charset="0"/>
                        <a:buChar char="•"/>
                      </a:pPr>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Recognise that they need light in order to see things and that dark is the absence of light. </a:t>
                      </a:r>
                    </a:p>
                    <a:p>
                      <a:pPr marL="171450" indent="-171450">
                        <a:buFont typeface="Arial" panose="020B0604020202020204" pitchFamily="34" charset="0"/>
                        <a:buChar char="•"/>
                      </a:pPr>
                      <a:r>
                        <a:rPr lang="en-GB" sz="1200" dirty="0"/>
                        <a:t>Notice that light is reflected from surfaces. </a:t>
                      </a:r>
                    </a:p>
                    <a:p>
                      <a:pPr marL="171450" indent="-171450">
                        <a:buFont typeface="Arial" panose="020B0604020202020204" pitchFamily="34" charset="0"/>
                        <a:buChar char="•"/>
                      </a:pPr>
                      <a:r>
                        <a:rPr lang="en-GB" sz="1200" dirty="0"/>
                        <a:t>Recognise that light from the sun can be dangerous and that there are ways to protect their eyes. </a:t>
                      </a:r>
                    </a:p>
                    <a:p>
                      <a:pPr marL="171450" indent="-171450">
                        <a:buFont typeface="Arial" panose="020B0604020202020204" pitchFamily="34" charset="0"/>
                        <a:buChar char="•"/>
                      </a:pPr>
                      <a:r>
                        <a:rPr lang="en-GB" sz="1200" dirty="0"/>
                        <a:t>Recognise that shadows are formed when the light from a light source is blocked by an opaque object. </a:t>
                      </a:r>
                    </a:p>
                    <a:p>
                      <a:pPr marL="171450" indent="-171450">
                        <a:buFont typeface="Arial" panose="020B0604020202020204" pitchFamily="34" charset="0"/>
                        <a:buChar char="•"/>
                      </a:pPr>
                      <a:r>
                        <a:rPr lang="en-GB" sz="1200" dirty="0"/>
                        <a:t>Find patterns in the way that the size of shadows change.</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solidFill>
                            <a:srgbClr val="0070C0"/>
                          </a:solidFill>
                        </a:rPr>
                        <a:t>Compare and group together everyday materials on the basis of their properties, including their hardness, solubility, transparency, conductivity (electrical and thermal), and response to magnets. (Y5 - Properties and changes of materials) </a:t>
                      </a:r>
                    </a:p>
                    <a:p>
                      <a:pPr marL="171450" indent="-171450">
                        <a:buFont typeface="Arial" panose="020B0604020202020204" pitchFamily="34" charset="0"/>
                        <a:buChar char="•"/>
                      </a:pPr>
                      <a:r>
                        <a:rPr lang="en-GB" sz="1200" dirty="0"/>
                        <a:t>Recognise that light appears to travel in straight lines. • Use the idea that light travels in straight lines to explain that objects are seen because they give out or reflect light into the eye. </a:t>
                      </a:r>
                    </a:p>
                    <a:p>
                      <a:pPr marL="171450" indent="-171450">
                        <a:buFont typeface="Arial" panose="020B0604020202020204" pitchFamily="34" charset="0"/>
                        <a:buChar char="•"/>
                      </a:pPr>
                      <a:r>
                        <a:rPr lang="en-GB" sz="1200" dirty="0"/>
                        <a:t>Explain that we see things because light travels from light sources to our eyes or from light sources to objects and then to our eyes. </a:t>
                      </a:r>
                    </a:p>
                    <a:p>
                      <a:pPr marL="171450" indent="-171450">
                        <a:buFont typeface="Arial" panose="020B0604020202020204" pitchFamily="34" charset="0"/>
                        <a:buChar char="•"/>
                      </a:pPr>
                      <a:r>
                        <a:rPr lang="en-GB" sz="1200" dirty="0"/>
                        <a:t>Use the idea that light travels in straight lines to explain why shadows have the same shape as the objects that cast them.</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144578221"/>
                  </a:ext>
                </a:extLst>
              </a:tr>
              <a:tr h="2312415">
                <a:tc>
                  <a:txBody>
                    <a:bodyPr/>
                    <a:lstStyle/>
                    <a:p>
                      <a:r>
                        <a:rPr lang="en-GB" sz="1200" b="1" dirty="0">
                          <a:solidFill>
                            <a:schemeClr val="bg1"/>
                          </a:solidFill>
                        </a:rPr>
                        <a:t>Forces</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a:txBody>
                    <a:bodyPr/>
                    <a:lstStyle/>
                    <a:p>
                      <a:pPr marL="171450" indent="-171450">
                        <a:buFont typeface="Arial" panose="020B0604020202020204" pitchFamily="34" charset="0"/>
                        <a:buChar char="•"/>
                      </a:pPr>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Compare how things move on different surfaces. </a:t>
                      </a:r>
                    </a:p>
                    <a:p>
                      <a:pPr marL="171450" indent="-171450">
                        <a:buFont typeface="Arial" panose="020B0604020202020204" pitchFamily="34" charset="0"/>
                        <a:buChar char="•"/>
                      </a:pPr>
                      <a:r>
                        <a:rPr lang="en-GB" sz="1200" dirty="0"/>
                        <a:t>Notice that some forces need contact between two objects, but magnetic forces can act at a distance. </a:t>
                      </a:r>
                    </a:p>
                    <a:p>
                      <a:pPr marL="171450" indent="-171450">
                        <a:buFont typeface="Arial" panose="020B0604020202020204" pitchFamily="34" charset="0"/>
                        <a:buChar char="•"/>
                      </a:pPr>
                      <a:r>
                        <a:rPr lang="en-GB" sz="1200" dirty="0"/>
                        <a:t>Observe how magnets attract or repel each other and attract some materials and not others. </a:t>
                      </a:r>
                    </a:p>
                    <a:p>
                      <a:pPr marL="171450" indent="-171450">
                        <a:buFont typeface="Arial" panose="020B0604020202020204" pitchFamily="34" charset="0"/>
                        <a:buChar char="•"/>
                      </a:pPr>
                      <a:r>
                        <a:rPr lang="en-GB" sz="1200" dirty="0"/>
                        <a:t>Compare and group together a variety of everyday materials on the basis of whether they are attracted to a magnet and identify some magnetic materials. </a:t>
                      </a:r>
                    </a:p>
                    <a:p>
                      <a:pPr marL="171450" indent="-171450">
                        <a:buFont typeface="Arial" panose="020B0604020202020204" pitchFamily="34" charset="0"/>
                        <a:buChar char="•"/>
                      </a:pPr>
                      <a:r>
                        <a:rPr lang="en-GB" sz="1200" dirty="0"/>
                        <a:t>Describe magnets as having two poles. </a:t>
                      </a:r>
                    </a:p>
                    <a:p>
                      <a:pPr marL="171450" indent="-171450">
                        <a:buFont typeface="Arial" panose="020B0604020202020204" pitchFamily="34" charset="0"/>
                        <a:buChar char="•"/>
                      </a:pPr>
                      <a:r>
                        <a:rPr lang="en-GB" sz="1200" dirty="0"/>
                        <a:t>Predict whether two magnets will attract or repel each other, depending on which poles are facing.</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Explain that unsupported objects fall towards the Earth because of the force of gravity acting between the Earth and the falling object. </a:t>
                      </a:r>
                    </a:p>
                    <a:p>
                      <a:pPr marL="171450" indent="-171450">
                        <a:buFont typeface="Arial" panose="020B0604020202020204" pitchFamily="34" charset="0"/>
                        <a:buChar char="•"/>
                      </a:pPr>
                      <a:r>
                        <a:rPr lang="en-GB" sz="1200" dirty="0"/>
                        <a:t>Identify the effects of air resistance, water resistance and friction, that act between moving surfaces. </a:t>
                      </a:r>
                    </a:p>
                    <a:p>
                      <a:pPr marL="171450" indent="-171450">
                        <a:buFont typeface="Arial" panose="020B0604020202020204" pitchFamily="34" charset="0"/>
                        <a:buChar char="•"/>
                      </a:pPr>
                      <a:r>
                        <a:rPr lang="en-GB" sz="1200" dirty="0"/>
                        <a:t>Recognise that some mechanisms, including levers, pulleys and gears, allow a smaller force to have a greater effect.</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542015936"/>
                  </a:ext>
                </a:extLst>
              </a:tr>
            </a:tbl>
          </a:graphicData>
        </a:graphic>
      </p:graphicFrame>
      <p:sp>
        <p:nvSpPr>
          <p:cNvPr id="2" name="TextBox 1">
            <a:extLst>
              <a:ext uri="{FF2B5EF4-FFF2-40B4-BE49-F238E27FC236}">
                <a16:creationId xmlns:a16="http://schemas.microsoft.com/office/drawing/2014/main" id="{2FC0802F-C278-5D53-A947-BBC6F5463D86}"/>
              </a:ext>
            </a:extLst>
          </p:cNvPr>
          <p:cNvSpPr txBox="1"/>
          <p:nvPr/>
        </p:nvSpPr>
        <p:spPr>
          <a:xfrm>
            <a:off x="4622800" y="0"/>
            <a:ext cx="5008880" cy="276999"/>
          </a:xfrm>
          <a:prstGeom prst="rect">
            <a:avLst/>
          </a:prstGeom>
          <a:noFill/>
        </p:spPr>
        <p:txBody>
          <a:bodyPr wrap="square" rtlCol="0">
            <a:spAutoFit/>
          </a:bodyPr>
          <a:lstStyle/>
          <a:p>
            <a:r>
              <a:rPr lang="en-GB" sz="1200" dirty="0">
                <a:solidFill>
                  <a:srgbClr val="0070C0"/>
                </a:solidFill>
              </a:rPr>
              <a:t>Statements in blue are from other linked topics</a:t>
            </a:r>
          </a:p>
        </p:txBody>
      </p:sp>
    </p:spTree>
    <p:extLst>
      <p:ext uri="{BB962C8B-B14F-4D97-AF65-F5344CB8AC3E}">
        <p14:creationId xmlns:p14="http://schemas.microsoft.com/office/powerpoint/2010/main" val="1910099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AFC692C-8C1C-667E-6782-574B5D63EC33}"/>
              </a:ext>
            </a:extLst>
          </p:cNvPr>
          <p:cNvGraphicFramePr>
            <a:graphicFrameLocks noGrp="1"/>
          </p:cNvGraphicFramePr>
          <p:nvPr>
            <p:extLst>
              <p:ext uri="{D42A27DB-BD31-4B8C-83A1-F6EECF244321}">
                <p14:modId xmlns:p14="http://schemas.microsoft.com/office/powerpoint/2010/main" val="2599452813"/>
              </p:ext>
            </p:extLst>
          </p:nvPr>
        </p:nvGraphicFramePr>
        <p:xfrm>
          <a:off x="102000" y="561479"/>
          <a:ext cx="11808000" cy="5376960"/>
        </p:xfrm>
        <a:graphic>
          <a:graphicData uri="http://schemas.openxmlformats.org/drawingml/2006/table">
            <a:tbl>
              <a:tblPr firstRow="1" bandRow="1">
                <a:tableStyleId>{5C22544A-7EE6-4342-B048-85BDC9FD1C3A}</a:tableStyleId>
              </a:tblPr>
              <a:tblGrid>
                <a:gridCol w="1008000">
                  <a:extLst>
                    <a:ext uri="{9D8B030D-6E8A-4147-A177-3AD203B41FA5}">
                      <a16:colId xmlns:a16="http://schemas.microsoft.com/office/drawing/2014/main" val="2526122238"/>
                    </a:ext>
                  </a:extLst>
                </a:gridCol>
                <a:gridCol w="3600000">
                  <a:extLst>
                    <a:ext uri="{9D8B030D-6E8A-4147-A177-3AD203B41FA5}">
                      <a16:colId xmlns:a16="http://schemas.microsoft.com/office/drawing/2014/main" val="868967371"/>
                    </a:ext>
                  </a:extLst>
                </a:gridCol>
                <a:gridCol w="3600000">
                  <a:extLst>
                    <a:ext uri="{9D8B030D-6E8A-4147-A177-3AD203B41FA5}">
                      <a16:colId xmlns:a16="http://schemas.microsoft.com/office/drawing/2014/main" val="2817191588"/>
                    </a:ext>
                  </a:extLst>
                </a:gridCol>
                <a:gridCol w="3600000">
                  <a:extLst>
                    <a:ext uri="{9D8B030D-6E8A-4147-A177-3AD203B41FA5}">
                      <a16:colId xmlns:a16="http://schemas.microsoft.com/office/drawing/2014/main" val="714579963"/>
                    </a:ext>
                  </a:extLst>
                </a:gridCol>
              </a:tblGrid>
              <a:tr h="323269">
                <a:tc gridSpan="4">
                  <a:txBody>
                    <a:bodyPr/>
                    <a:lstStyle/>
                    <a:p>
                      <a:pPr algn="ctr"/>
                      <a:r>
                        <a:rPr lang="en-GB" b="1" dirty="0">
                          <a:solidFill>
                            <a:schemeClr val="bg1"/>
                          </a:solidFill>
                        </a:rPr>
                        <a:t>Knowledge Progression Map</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727639210"/>
                  </a:ext>
                </a:extLst>
              </a:tr>
              <a:tr h="242452">
                <a:tc>
                  <a:txBody>
                    <a:bodyPr/>
                    <a:lstStyle/>
                    <a:p>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r>
                        <a:rPr lang="en-GB" sz="1200" b="1" dirty="0">
                          <a:solidFill>
                            <a:srgbClr val="0070C0"/>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898484368"/>
                  </a:ext>
                </a:extLst>
              </a:tr>
              <a:tr h="2268000">
                <a:tc>
                  <a:txBody>
                    <a:bodyPr/>
                    <a:lstStyle/>
                    <a:p>
                      <a:r>
                        <a:rPr lang="en-GB" sz="1200" b="1" dirty="0">
                          <a:solidFill>
                            <a:schemeClr val="bg1"/>
                          </a:solidFill>
                        </a:rPr>
                        <a:t>Electricity</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pPr marL="171450" indent="-171450">
                        <a:buFont typeface="Arial" panose="020B0604020202020204" pitchFamily="34" charset="0"/>
                        <a:buChar char="•"/>
                      </a:pPr>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Identify common appliances that run on electricity. </a:t>
                      </a:r>
                    </a:p>
                    <a:p>
                      <a:pPr marL="171450" indent="-171450">
                        <a:buFont typeface="Arial" panose="020B0604020202020204" pitchFamily="34" charset="0"/>
                        <a:buChar char="•"/>
                      </a:pPr>
                      <a:r>
                        <a:rPr lang="en-GB" sz="1200" dirty="0"/>
                        <a:t>Construct a simple series electrical circuit, identifying and naming its basic parts, including cells, wires, bulbs, switches and buzzers.</a:t>
                      </a:r>
                    </a:p>
                    <a:p>
                      <a:pPr marL="171450" indent="-171450">
                        <a:buFont typeface="Arial" panose="020B0604020202020204" pitchFamily="34" charset="0"/>
                        <a:buChar char="•"/>
                      </a:pPr>
                      <a:r>
                        <a:rPr lang="en-GB" sz="1200" dirty="0"/>
                        <a:t>Identify whether or not a lamp will light in a simple series circuit, based on whether or not the lamp is part of a complete loop with a battery. </a:t>
                      </a:r>
                    </a:p>
                    <a:p>
                      <a:pPr marL="171450" indent="-171450">
                        <a:buFont typeface="Arial" panose="020B0604020202020204" pitchFamily="34" charset="0"/>
                        <a:buChar char="•"/>
                      </a:pPr>
                      <a:r>
                        <a:rPr lang="en-GB" sz="1200" dirty="0"/>
                        <a:t>Recognise that a switch opens and closes a circuit and associate this with whether or not a lamp lights in a simple series circuit. </a:t>
                      </a:r>
                    </a:p>
                    <a:p>
                      <a:pPr marL="171450" indent="-171450">
                        <a:buFont typeface="Arial" panose="020B0604020202020204" pitchFamily="34" charset="0"/>
                        <a:buChar char="•"/>
                      </a:pPr>
                      <a:r>
                        <a:rPr lang="en-GB" sz="1200" dirty="0"/>
                        <a:t>Recognise some common conductors and insulators, and associate metals with being good conductors.</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Associate the brightness of a lamp or the volume of a buzzer with the number and voltage of cells used in the circuit. </a:t>
                      </a:r>
                    </a:p>
                    <a:p>
                      <a:pPr marL="171450" indent="-171450">
                        <a:buFont typeface="Arial" panose="020B0604020202020204" pitchFamily="34" charset="0"/>
                        <a:buChar char="•"/>
                      </a:pPr>
                      <a:r>
                        <a:rPr lang="en-GB" sz="1200" dirty="0"/>
                        <a:t>Compare and give reasons for variations in how components function, including the brightness of bulbs, the loudness of buzzers and the on/off  position of switches. </a:t>
                      </a:r>
                    </a:p>
                    <a:p>
                      <a:pPr marL="171450" indent="-171450">
                        <a:buFont typeface="Arial" panose="020B0604020202020204" pitchFamily="34" charset="0"/>
                        <a:buChar char="•"/>
                      </a:pPr>
                      <a:r>
                        <a:rPr lang="en-GB" sz="1200" dirty="0"/>
                        <a:t>Use recognised symbols when representing a simple circuit in a diagram</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1429548545"/>
                  </a:ext>
                </a:extLst>
              </a:tr>
              <a:tr h="2268000">
                <a:tc>
                  <a:txBody>
                    <a:bodyPr/>
                    <a:lstStyle/>
                    <a:p>
                      <a:r>
                        <a:rPr lang="en-GB" sz="1200" b="1" dirty="0">
                          <a:solidFill>
                            <a:schemeClr val="bg1"/>
                          </a:solidFill>
                        </a:rPr>
                        <a:t>Sound</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pPr marL="171450" indent="-171450">
                        <a:buFont typeface="Arial" panose="020B0604020202020204" pitchFamily="34" charset="0"/>
                        <a:buChar char="•"/>
                      </a:pPr>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Identify how sounds are made, associating some of them with something vibrating. </a:t>
                      </a:r>
                    </a:p>
                    <a:p>
                      <a:pPr marL="171450" indent="-171450">
                        <a:buFont typeface="Arial" panose="020B0604020202020204" pitchFamily="34" charset="0"/>
                        <a:buChar char="•"/>
                      </a:pPr>
                      <a:r>
                        <a:rPr lang="en-GB" sz="1200" dirty="0"/>
                        <a:t>Recognise that vibrations from sounds travel through a medium to the ear. </a:t>
                      </a:r>
                    </a:p>
                    <a:p>
                      <a:pPr marL="171450" indent="-171450">
                        <a:buFont typeface="Arial" panose="020B0604020202020204" pitchFamily="34" charset="0"/>
                        <a:buChar char="•"/>
                      </a:pPr>
                      <a:r>
                        <a:rPr lang="en-GB" sz="1200" dirty="0"/>
                        <a:t>Find patterns between the pitch of a sound and features of the object that produced it. </a:t>
                      </a:r>
                    </a:p>
                    <a:p>
                      <a:pPr marL="171450" indent="-171450">
                        <a:buFont typeface="Arial" panose="020B0604020202020204" pitchFamily="34" charset="0"/>
                        <a:buChar char="•"/>
                      </a:pPr>
                      <a:r>
                        <a:rPr lang="en-GB" sz="1200" dirty="0"/>
                        <a:t>Find patterns between the volume of a sound and the strength of the vibrations that produced it. </a:t>
                      </a:r>
                    </a:p>
                    <a:p>
                      <a:pPr marL="171450" indent="-171450">
                        <a:buFont typeface="Arial" panose="020B0604020202020204" pitchFamily="34" charset="0"/>
                        <a:buChar char="•"/>
                      </a:pPr>
                      <a:r>
                        <a:rPr lang="en-GB" sz="1200" dirty="0"/>
                        <a:t>Recognise that sounds get fainter as the distance from the sound source increases</a:t>
                      </a:r>
                      <a:endParaRPr lang="en-GB" sz="1200" dirty="0">
                        <a:solidFill>
                          <a:srgbClr val="0070C0"/>
                        </a:solidFill>
                      </a:endParaRPr>
                    </a:p>
                    <a:p>
                      <a:pPr marL="171450" indent="-171450">
                        <a:buFont typeface="Arial" panose="020B0604020202020204" pitchFamily="34" charset="0"/>
                        <a:buChar char="•"/>
                      </a:pP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688131075"/>
                  </a:ext>
                </a:extLst>
              </a:tr>
            </a:tbl>
          </a:graphicData>
        </a:graphic>
      </p:graphicFrame>
      <p:sp>
        <p:nvSpPr>
          <p:cNvPr id="2" name="TextBox 1">
            <a:extLst>
              <a:ext uri="{FF2B5EF4-FFF2-40B4-BE49-F238E27FC236}">
                <a16:creationId xmlns:a16="http://schemas.microsoft.com/office/drawing/2014/main" id="{2FC0802F-C278-5D53-A947-BBC6F5463D86}"/>
              </a:ext>
            </a:extLst>
          </p:cNvPr>
          <p:cNvSpPr txBox="1"/>
          <p:nvPr/>
        </p:nvSpPr>
        <p:spPr>
          <a:xfrm>
            <a:off x="4585855" y="151476"/>
            <a:ext cx="5008880" cy="276999"/>
          </a:xfrm>
          <a:prstGeom prst="rect">
            <a:avLst/>
          </a:prstGeom>
          <a:noFill/>
        </p:spPr>
        <p:txBody>
          <a:bodyPr wrap="square" rtlCol="0">
            <a:spAutoFit/>
          </a:bodyPr>
          <a:lstStyle/>
          <a:p>
            <a:r>
              <a:rPr lang="en-GB" sz="1200" dirty="0">
                <a:solidFill>
                  <a:srgbClr val="0070C0"/>
                </a:solidFill>
              </a:rPr>
              <a:t>Statements in blue are from other linked topics</a:t>
            </a:r>
          </a:p>
        </p:txBody>
      </p:sp>
    </p:spTree>
    <p:extLst>
      <p:ext uri="{BB962C8B-B14F-4D97-AF65-F5344CB8AC3E}">
        <p14:creationId xmlns:p14="http://schemas.microsoft.com/office/powerpoint/2010/main" val="713840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AFC692C-8C1C-667E-6782-574B5D63EC33}"/>
              </a:ext>
            </a:extLst>
          </p:cNvPr>
          <p:cNvGraphicFramePr>
            <a:graphicFrameLocks noGrp="1"/>
          </p:cNvGraphicFramePr>
          <p:nvPr>
            <p:extLst>
              <p:ext uri="{D42A27DB-BD31-4B8C-83A1-F6EECF244321}">
                <p14:modId xmlns:p14="http://schemas.microsoft.com/office/powerpoint/2010/main" val="3028594845"/>
              </p:ext>
            </p:extLst>
          </p:nvPr>
        </p:nvGraphicFramePr>
        <p:xfrm>
          <a:off x="102000" y="457200"/>
          <a:ext cx="11988000" cy="2908080"/>
        </p:xfrm>
        <a:graphic>
          <a:graphicData uri="http://schemas.openxmlformats.org/drawingml/2006/table">
            <a:tbl>
              <a:tblPr firstRow="1" bandRow="1">
                <a:tableStyleId>{5C22544A-7EE6-4342-B048-85BDC9FD1C3A}</a:tableStyleId>
              </a:tblPr>
              <a:tblGrid>
                <a:gridCol w="1008000">
                  <a:extLst>
                    <a:ext uri="{9D8B030D-6E8A-4147-A177-3AD203B41FA5}">
                      <a16:colId xmlns:a16="http://schemas.microsoft.com/office/drawing/2014/main" val="2526122238"/>
                    </a:ext>
                  </a:extLst>
                </a:gridCol>
                <a:gridCol w="2196000">
                  <a:extLst>
                    <a:ext uri="{9D8B030D-6E8A-4147-A177-3AD203B41FA5}">
                      <a16:colId xmlns:a16="http://schemas.microsoft.com/office/drawing/2014/main" val="868967371"/>
                    </a:ext>
                  </a:extLst>
                </a:gridCol>
                <a:gridCol w="4456240">
                  <a:extLst>
                    <a:ext uri="{9D8B030D-6E8A-4147-A177-3AD203B41FA5}">
                      <a16:colId xmlns:a16="http://schemas.microsoft.com/office/drawing/2014/main" val="2817191588"/>
                    </a:ext>
                  </a:extLst>
                </a:gridCol>
                <a:gridCol w="4327760">
                  <a:extLst>
                    <a:ext uri="{9D8B030D-6E8A-4147-A177-3AD203B41FA5}">
                      <a16:colId xmlns:a16="http://schemas.microsoft.com/office/drawing/2014/main" val="714579963"/>
                    </a:ext>
                  </a:extLst>
                </a:gridCol>
              </a:tblGrid>
              <a:tr h="323269">
                <a:tc gridSpan="4">
                  <a:txBody>
                    <a:bodyPr/>
                    <a:lstStyle/>
                    <a:p>
                      <a:pPr algn="ctr"/>
                      <a:r>
                        <a:rPr lang="en-GB" b="1" dirty="0">
                          <a:solidFill>
                            <a:schemeClr val="bg1"/>
                          </a:solidFill>
                        </a:rPr>
                        <a:t>Knowledge Progression Map</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hMerge="1">
                  <a:txBody>
                    <a:bodyPr/>
                    <a:lstStyle/>
                    <a:p>
                      <a:endParaRPr lang="en-GB"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727639210"/>
                  </a:ext>
                </a:extLst>
              </a:tr>
              <a:tr h="242452">
                <a:tc>
                  <a:txBody>
                    <a:bodyPr/>
                    <a:lstStyle/>
                    <a:p>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r>
                        <a:rPr lang="en-GB" sz="1200" b="1" dirty="0">
                          <a:solidFill>
                            <a:srgbClr val="0070C0"/>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b="1" dirty="0">
                          <a:solidFill>
                            <a:srgbClr val="0070C0"/>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898484368"/>
                  </a:ext>
                </a:extLst>
              </a:tr>
              <a:tr h="2268000">
                <a:tc>
                  <a:txBody>
                    <a:bodyPr/>
                    <a:lstStyle/>
                    <a:p>
                      <a:r>
                        <a:rPr lang="en-GB" sz="1200" b="1" dirty="0">
                          <a:solidFill>
                            <a:schemeClr val="bg1"/>
                          </a:solidFill>
                        </a:rPr>
                        <a:t>Earth and Space</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0070C0"/>
                    </a:solidFill>
                  </a:tcPr>
                </a:tc>
                <a:tc>
                  <a:txBody>
                    <a:bodyPr/>
                    <a:lstStyle/>
                    <a:p>
                      <a:pPr marL="171450" indent="-171450">
                        <a:buFont typeface="Arial" panose="020B0604020202020204" pitchFamily="34" charset="0"/>
                        <a:buChar char="•"/>
                      </a:pPr>
                      <a:endParaRPr lang="en-GB" sz="1200" dirty="0"/>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0" indent="0">
                        <a:buFont typeface="Arial" panose="020B0604020202020204" pitchFamily="34" charset="0"/>
                        <a:buNone/>
                      </a:pP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200" dirty="0"/>
                        <a:t>Describe the movement of the Earth, and other planets, relative to the Sun in the solar system. </a:t>
                      </a:r>
                    </a:p>
                    <a:p>
                      <a:pPr marL="171450" indent="-171450">
                        <a:buFont typeface="Arial" panose="020B0604020202020204" pitchFamily="34" charset="0"/>
                        <a:buChar char="•"/>
                      </a:pPr>
                      <a:r>
                        <a:rPr lang="en-GB" sz="1200" dirty="0"/>
                        <a:t>Describe the movement of the Moon relative to the Earth. </a:t>
                      </a:r>
                    </a:p>
                    <a:p>
                      <a:pPr marL="171450" indent="-171450">
                        <a:buFont typeface="Arial" panose="020B0604020202020204" pitchFamily="34" charset="0"/>
                        <a:buChar char="•"/>
                      </a:pPr>
                      <a:r>
                        <a:rPr lang="en-GB" sz="1200" dirty="0"/>
                        <a:t>Describe the Sun, Earth and Moon as approximately spherical bodies.</a:t>
                      </a:r>
                    </a:p>
                    <a:p>
                      <a:pPr marL="171450" indent="-171450">
                        <a:buFont typeface="Arial" panose="020B0604020202020204" pitchFamily="34" charset="0"/>
                        <a:buChar char="•"/>
                      </a:pPr>
                      <a:r>
                        <a:rPr lang="en-GB" sz="1200" dirty="0"/>
                        <a:t>Use the idea of the Earth’s rotation to explain day and night and the apparent movement of the sun across the sky.</a:t>
                      </a:r>
                      <a:endParaRPr lang="en-GB" sz="1200" dirty="0">
                        <a:solidFill>
                          <a:srgbClr val="0070C0"/>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3581613938"/>
                  </a:ext>
                </a:extLst>
              </a:tr>
            </a:tbl>
          </a:graphicData>
        </a:graphic>
      </p:graphicFrame>
      <p:sp>
        <p:nvSpPr>
          <p:cNvPr id="2" name="TextBox 1">
            <a:extLst>
              <a:ext uri="{FF2B5EF4-FFF2-40B4-BE49-F238E27FC236}">
                <a16:creationId xmlns:a16="http://schemas.microsoft.com/office/drawing/2014/main" id="{2FC0802F-C278-5D53-A947-BBC6F5463D86}"/>
              </a:ext>
            </a:extLst>
          </p:cNvPr>
          <p:cNvSpPr txBox="1"/>
          <p:nvPr/>
        </p:nvSpPr>
        <p:spPr>
          <a:xfrm>
            <a:off x="4968240" y="143661"/>
            <a:ext cx="5008880" cy="276999"/>
          </a:xfrm>
          <a:prstGeom prst="rect">
            <a:avLst/>
          </a:prstGeom>
          <a:noFill/>
        </p:spPr>
        <p:txBody>
          <a:bodyPr wrap="square" rtlCol="0">
            <a:spAutoFit/>
          </a:bodyPr>
          <a:lstStyle/>
          <a:p>
            <a:r>
              <a:rPr lang="en-GB" sz="1200" dirty="0">
                <a:solidFill>
                  <a:srgbClr val="0070C0"/>
                </a:solidFill>
              </a:rPr>
              <a:t>Statements in blue are from other linked topics</a:t>
            </a:r>
          </a:p>
        </p:txBody>
      </p:sp>
    </p:spTree>
    <p:extLst>
      <p:ext uri="{BB962C8B-B14F-4D97-AF65-F5344CB8AC3E}">
        <p14:creationId xmlns:p14="http://schemas.microsoft.com/office/powerpoint/2010/main" val="317969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TotalTime>
  <Words>2506</Words>
  <Application>Microsoft Office PowerPoint</Application>
  <PresentationFormat>Widescreen</PresentationFormat>
  <Paragraphs>159</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Trimby</dc:creator>
  <cp:lastModifiedBy>Catherine Trimby</cp:lastModifiedBy>
  <cp:revision>3</cp:revision>
  <dcterms:created xsi:type="dcterms:W3CDTF">2023-10-13T11:22:02Z</dcterms:created>
  <dcterms:modified xsi:type="dcterms:W3CDTF">2026-05-04T12:51:11Z</dcterms:modified>
</cp:coreProperties>
</file>