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2" d="100"/>
          <a:sy n="92" d="100"/>
        </p:scale>
        <p:origin x="1224" y="-8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880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039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743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466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719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047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498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05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332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057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68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43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5806" y="214367"/>
            <a:ext cx="5420158" cy="756735"/>
          </a:xfrm>
        </p:spPr>
        <p:txBody>
          <a:bodyPr/>
          <a:lstStyle/>
          <a:p>
            <a:r>
              <a:rPr lang="en-GB" dirty="0" smtClean="0"/>
              <a:t>Curriculum Expectations for Maths</a:t>
            </a:r>
          </a:p>
          <a:p>
            <a:endParaRPr lang="en-GB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7127809"/>
              </p:ext>
            </p:extLst>
          </p:nvPr>
        </p:nvGraphicFramePr>
        <p:xfrm>
          <a:off x="182693" y="1401061"/>
          <a:ext cx="6526384" cy="8206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7707">
                  <a:extLst>
                    <a:ext uri="{9D8B030D-6E8A-4147-A177-3AD203B41FA5}">
                      <a16:colId xmlns:a16="http://schemas.microsoft.com/office/drawing/2014/main" val="3652744319"/>
                    </a:ext>
                  </a:extLst>
                </a:gridCol>
                <a:gridCol w="1350818">
                  <a:extLst>
                    <a:ext uri="{9D8B030D-6E8A-4147-A177-3AD203B41FA5}">
                      <a16:colId xmlns:a16="http://schemas.microsoft.com/office/drawing/2014/main" val="808238670"/>
                    </a:ext>
                  </a:extLst>
                </a:gridCol>
                <a:gridCol w="1149927">
                  <a:extLst>
                    <a:ext uri="{9D8B030D-6E8A-4147-A177-3AD203B41FA5}">
                      <a16:colId xmlns:a16="http://schemas.microsoft.com/office/drawing/2014/main" val="3794212435"/>
                    </a:ext>
                  </a:extLst>
                </a:gridCol>
                <a:gridCol w="1007932">
                  <a:extLst>
                    <a:ext uri="{9D8B030D-6E8A-4147-A177-3AD203B41FA5}">
                      <a16:colId xmlns:a16="http://schemas.microsoft.com/office/drawing/2014/main" val="3509446032"/>
                    </a:ext>
                  </a:extLst>
                </a:gridCol>
              </a:tblGrid>
              <a:tr h="1694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Number and Calculations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Measurement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Geometry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Statistics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651269"/>
                  </a:ext>
                </a:extLst>
              </a:tr>
              <a:tr h="249352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Count in multiples of 6, 7, 8, 9, 25 and 1000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Find 1000 more/less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Count backwards to include negative numbers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Recognise place value of each digit in a four-digit number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Order and compare numbers beyond 1000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Identify, represent and estimate numbers in different ways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Round numbers to nearest 10, 100, or 1000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Solve problems with larger positive numbers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Roman numerals to 100 (C)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Add and subtract numbers with up to four digits in columns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Estimate and use inverse operations to check answer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Solve two-step addition and subtraction problems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Know all tables to 12 x 12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Multiply and divide mentally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factor pairs and commutativity in mental calculations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standard short multiplication to multiply two- and three-digit numbers by one-digit number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Solve problems involving multiply and dividing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Recognise common equivalent fractions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Count up and down in hundredths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Solve problems involving increasingly hard fractions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Add and subtract fractions with common denominators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Recognise and write decimal equivalents of any number of tenths, hundredths and of ¼, ½,  and ¾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Find the effect of dividing one- or two-digit numbers by 10 and 100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Round decimals with one </a:t>
                      </a:r>
                      <a:r>
                        <a:rPr lang="en-GB" sz="1200" baseline="0" dirty="0" err="1" smtClean="0">
                          <a:latin typeface="Arial Narrow" panose="020B0606020202030204" pitchFamily="34" charset="0"/>
                        </a:rPr>
                        <a:t>dp</a:t>
                      </a: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 to whole numbers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Compare numbers with the same number of decimal places up to two </a:t>
                      </a:r>
                      <a:r>
                        <a:rPr lang="en-GB" sz="1200" baseline="0" dirty="0" err="1" smtClean="0">
                          <a:latin typeface="Arial Narrow" panose="020B0606020202030204" pitchFamily="34" charset="0"/>
                        </a:rPr>
                        <a:t>dp</a:t>
                      </a:r>
                      <a:endParaRPr lang="en-GB" sz="1200" baseline="0" dirty="0" smtClean="0">
                        <a:latin typeface="Arial Narrow" panose="020B060602020203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Solve measure and money problems involving fractions and decimals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endParaRPr lang="en-GB" sz="1200" baseline="0" dirty="0" smtClean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smtClean="0">
                          <a:latin typeface="Arial Narrow" panose="020B0606020202030204" pitchFamily="34" charset="0"/>
                        </a:rPr>
                        <a:t>Convert between units of measure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smtClean="0">
                          <a:latin typeface="Arial Narrow" panose="020B0606020202030204" pitchFamily="34" charset="0"/>
                        </a:rPr>
                        <a:t>Measure</a:t>
                      </a:r>
                      <a:r>
                        <a:rPr lang="en-GB" sz="1200" baseline="0" smtClean="0">
                          <a:latin typeface="Arial Narrow" panose="020B0606020202030204" pitchFamily="34" charset="0"/>
                        </a:rPr>
                        <a:t> and calculate perimeter of right-angled shapes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smtClean="0">
                          <a:latin typeface="Arial Narrow" panose="020B0606020202030204" pitchFamily="34" charset="0"/>
                        </a:rPr>
                        <a:t>Find area of right-angled shapes by counting squares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smtClean="0">
                          <a:latin typeface="Arial Narrow" panose="020B0606020202030204" pitchFamily="34" charset="0"/>
                        </a:rPr>
                        <a:t>Estimate, compare and calculate different measures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smtClean="0">
                          <a:latin typeface="Arial Narrow" panose="020B0606020202030204" pitchFamily="34" charset="0"/>
                        </a:rPr>
                        <a:t>Read, write and convert times between analogue and digital and between 12- and 24- hour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smtClean="0">
                          <a:latin typeface="Arial Narrow" panose="020B0606020202030204" pitchFamily="34" charset="0"/>
                        </a:rPr>
                        <a:t>Solve time conversion problems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endParaRPr lang="en-GB" sz="1200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smtClean="0">
                          <a:latin typeface="Arial Narrow" panose="020B0606020202030204" pitchFamily="34" charset="0"/>
                        </a:rPr>
                        <a:t>Compare and classify 2D shapes including quadrilaterals and triangles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smtClean="0">
                          <a:latin typeface="Arial Narrow" panose="020B0606020202030204" pitchFamily="34" charset="0"/>
                        </a:rPr>
                        <a:t>Identify, compare and order</a:t>
                      </a:r>
                      <a:r>
                        <a:rPr lang="en-GB" sz="1200" baseline="0" smtClean="0">
                          <a:latin typeface="Arial Narrow" panose="020B0606020202030204" pitchFamily="34" charset="0"/>
                        </a:rPr>
                        <a:t> acute, obtuse and right angles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smtClean="0">
                          <a:latin typeface="Arial Narrow" panose="020B0606020202030204" pitchFamily="34" charset="0"/>
                        </a:rPr>
                        <a:t>Identify lines of symmetry in 2D shapes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smtClean="0">
                          <a:latin typeface="Arial Narrow" panose="020B0606020202030204" pitchFamily="34" charset="0"/>
                        </a:rPr>
                        <a:t>Complete a simple symmetric figure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smtClean="0">
                          <a:latin typeface="Arial Narrow" panose="020B0606020202030204" pitchFamily="34" charset="0"/>
                        </a:rPr>
                        <a:t>Use first quadrant coordinates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smtClean="0">
                          <a:latin typeface="Arial Narrow" panose="020B0606020202030204" pitchFamily="34" charset="0"/>
                        </a:rPr>
                        <a:t>Introduce simple translations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smtClean="0">
                          <a:latin typeface="Arial Narrow" panose="020B0606020202030204" pitchFamily="34" charset="0"/>
                        </a:rPr>
                        <a:t>Plot points and draw sides to complete a polygon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endParaRPr lang="en-GB" sz="1200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Use bar charts,</a:t>
                      </a: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 pictograms, tables and time graphs.</a:t>
                      </a:r>
                      <a:endParaRPr lang="en-GB" sz="1200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310062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29436" y="971102"/>
            <a:ext cx="6924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Year </a:t>
            </a:r>
            <a:r>
              <a:rPr lang="en-GB" sz="1600" dirty="0" smtClean="0"/>
              <a:t>4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523497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338</Words>
  <Application>Microsoft Office PowerPoint</Application>
  <PresentationFormat>A4 Paper (210x297 mm)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Narrow</vt:lpstr>
      <vt:lpstr>Calibri</vt:lpstr>
      <vt:lpstr>Calibri Light</vt:lpstr>
      <vt:lpstr>Office Theme</vt:lpstr>
      <vt:lpstr>PowerPoint Presentation</vt:lpstr>
    </vt:vector>
  </TitlesOfParts>
  <Company>ClickOn IT London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Trimby</dc:creator>
  <cp:lastModifiedBy>Catherine Trimby</cp:lastModifiedBy>
  <cp:revision>9</cp:revision>
  <dcterms:created xsi:type="dcterms:W3CDTF">2023-05-08T14:53:06Z</dcterms:created>
  <dcterms:modified xsi:type="dcterms:W3CDTF">2023-05-08T15:45:53Z</dcterms:modified>
</cp:coreProperties>
</file>