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92" d="100"/>
          <a:sy n="92" d="100"/>
        </p:scale>
        <p:origin x="122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0E802-611C-4CE9-B26D-C5A5EFDB121E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49935-60B4-40B7-9ACC-15C7F449B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08808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0E802-611C-4CE9-B26D-C5A5EFDB121E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49935-60B4-40B7-9ACC-15C7F449B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60393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0E802-611C-4CE9-B26D-C5A5EFDB121E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49935-60B4-40B7-9ACC-15C7F449B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27434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0E802-611C-4CE9-B26D-C5A5EFDB121E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49935-60B4-40B7-9ACC-15C7F449B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14665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0E802-611C-4CE9-B26D-C5A5EFDB121E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49935-60B4-40B7-9ACC-15C7F449B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67192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0E802-611C-4CE9-B26D-C5A5EFDB121E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49935-60B4-40B7-9ACC-15C7F449B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80475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0E802-611C-4CE9-B26D-C5A5EFDB121E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49935-60B4-40B7-9ACC-15C7F449B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14981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0E802-611C-4CE9-B26D-C5A5EFDB121E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49935-60B4-40B7-9ACC-15C7F449B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505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0E802-611C-4CE9-B26D-C5A5EFDB121E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49935-60B4-40B7-9ACC-15C7F449B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53325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0E802-611C-4CE9-B26D-C5A5EFDB121E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49935-60B4-40B7-9ACC-15C7F449B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50575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0E802-611C-4CE9-B26D-C5A5EFDB121E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49935-60B4-40B7-9ACC-15C7F449B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9683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C0E802-611C-4CE9-B26D-C5A5EFDB121E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849935-60B4-40B7-9ACC-15C7F449B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2435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35806" y="214367"/>
            <a:ext cx="5420158" cy="756735"/>
          </a:xfrm>
        </p:spPr>
        <p:txBody>
          <a:bodyPr/>
          <a:lstStyle/>
          <a:p>
            <a:r>
              <a:rPr lang="en-GB" dirty="0" smtClean="0"/>
              <a:t>Curriculum Expectations for Maths</a:t>
            </a:r>
          </a:p>
          <a:p>
            <a:endParaRPr lang="en-GB" dirty="0" smtClean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3063928"/>
              </p:ext>
            </p:extLst>
          </p:nvPr>
        </p:nvGraphicFramePr>
        <p:xfrm>
          <a:off x="182693" y="1401061"/>
          <a:ext cx="6526384" cy="78255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17707">
                  <a:extLst>
                    <a:ext uri="{9D8B030D-6E8A-4147-A177-3AD203B41FA5}">
                      <a16:colId xmlns:a16="http://schemas.microsoft.com/office/drawing/2014/main" val="3652744319"/>
                    </a:ext>
                  </a:extLst>
                </a:gridCol>
                <a:gridCol w="1350818">
                  <a:extLst>
                    <a:ext uri="{9D8B030D-6E8A-4147-A177-3AD203B41FA5}">
                      <a16:colId xmlns:a16="http://schemas.microsoft.com/office/drawing/2014/main" val="808238670"/>
                    </a:ext>
                  </a:extLst>
                </a:gridCol>
                <a:gridCol w="1149927">
                  <a:extLst>
                    <a:ext uri="{9D8B030D-6E8A-4147-A177-3AD203B41FA5}">
                      <a16:colId xmlns:a16="http://schemas.microsoft.com/office/drawing/2014/main" val="3794212435"/>
                    </a:ext>
                  </a:extLst>
                </a:gridCol>
                <a:gridCol w="1007932">
                  <a:extLst>
                    <a:ext uri="{9D8B030D-6E8A-4147-A177-3AD203B41FA5}">
                      <a16:colId xmlns:a16="http://schemas.microsoft.com/office/drawing/2014/main" val="3509446032"/>
                    </a:ext>
                  </a:extLst>
                </a:gridCol>
              </a:tblGrid>
              <a:tr h="16948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Number and Calculations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 marL="41791" marR="41791" marT="20896" marB="2089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Measurement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 marL="41791" marR="41791" marT="20896" marB="2089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Geometry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 marL="41791" marR="41791" marT="20896" marB="2089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Statistics 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 marL="41791" marR="41791" marT="20896" marB="2089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3651269"/>
                  </a:ext>
                </a:extLst>
              </a:tr>
              <a:tr h="249352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Numbers to at least 1 million: read, write, order, compare; know place value, round to nearest power of 10; count on/back in powers of 10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Use negative whole numbers in context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Roman numerals; read numbers to 1000 and years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Add and subtract whole numbers with more than four digits using column method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Mentally add and subtract increasingly large numbers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Use rounding to check answers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Identify multiples, factors, prime numbers, prime factors and composite numbers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Find primes to 100, recall primes to 19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Multiply numbers up to four digits by a one- or two-digit number using formal written method; interpret remainders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Multiply and divide by powers of 10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Use square and cube numbers with correct notation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Compare and order fractions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Identify, name and write equivalent fractions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Use mixed numbers and improper fractions and convert between them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Add and subtract fractions with  common/related denominators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Multiply fractions by whole numbers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Write decimals as fractions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Recognise and u se thousandths and relate to tenths, hundredths and decimal equivalents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Order and round decimal numbers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Recognise and understand % sign; link percentages to decimals and fractions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Solve problems involving all aspect of number including multi-step problems</a:t>
                      </a:r>
                    </a:p>
                  </a:txBody>
                  <a:tcPr marL="41791" marR="41791" marT="20896" marB="2089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dirty="0" smtClean="0">
                          <a:latin typeface="Arial Narrow" panose="020B0606020202030204" pitchFamily="34" charset="0"/>
                        </a:rPr>
                        <a:t>Convert between metric units</a:t>
                      </a: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 and between metric and imperial units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Measure and calculate the perimeter of composite right-angled shapes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Calculate and compare area of rectangles; estimate area of irregular shapes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Estimate volume and capacity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Use four operations to solve measure problems using decimal notation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Solve problems involving converting between units of time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Use all four operations to solve measure problems</a:t>
                      </a:r>
                      <a:endParaRPr lang="en-GB" sz="1200" dirty="0">
                        <a:latin typeface="Arial Narrow" panose="020B0606020202030204" pitchFamily="34" charset="0"/>
                      </a:endParaRPr>
                    </a:p>
                  </a:txBody>
                  <a:tcPr marL="41791" marR="41791" marT="20896" marB="2089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dirty="0" smtClean="0">
                          <a:latin typeface="Arial Narrow" panose="020B0606020202030204" pitchFamily="34" charset="0"/>
                        </a:rPr>
                        <a:t>Identify</a:t>
                      </a: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 3D shapes from 2D representations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Measure, estimate, compare and draw angles in degrees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Identify angles: at a point (whole turn); on a straight line (half turn); other multiple of 90</a:t>
                      </a:r>
                      <a:r>
                        <a:rPr lang="en-GB" sz="1200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⁰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Finding missing lengths and angles in rectangles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Distinguish between regular and irregular polygons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Reflect and translate shapes</a:t>
                      </a:r>
                      <a:endParaRPr lang="en-GB" sz="1200" dirty="0">
                        <a:latin typeface="Arial Narrow" panose="020B0606020202030204" pitchFamily="34" charset="0"/>
                      </a:endParaRPr>
                    </a:p>
                  </a:txBody>
                  <a:tcPr marL="41791" marR="41791" marT="20896" marB="2089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dirty="0" smtClean="0">
                          <a:latin typeface="Arial Narrow" panose="020B0606020202030204" pitchFamily="34" charset="0"/>
                        </a:rPr>
                        <a:t>Solve</a:t>
                      </a: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 problems based on line graphs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Complete, read and </a:t>
                      </a:r>
                      <a:r>
                        <a:rPr lang="en-GB" sz="1200" baseline="0" smtClean="0">
                          <a:latin typeface="Arial Narrow" panose="020B0606020202030204" pitchFamily="34" charset="0"/>
                        </a:rPr>
                        <a:t>interpret information in tables</a:t>
                      </a:r>
                      <a:endParaRPr lang="en-GB" sz="1200" dirty="0">
                        <a:latin typeface="Arial Narrow" panose="020B0606020202030204" pitchFamily="34" charset="0"/>
                      </a:endParaRPr>
                    </a:p>
                  </a:txBody>
                  <a:tcPr marL="41791" marR="41791" marT="20896" marB="2089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310062"/>
                  </a:ext>
                </a:extLst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129436" y="971102"/>
            <a:ext cx="69249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00" dirty="0"/>
              <a:t>Year </a:t>
            </a:r>
            <a:r>
              <a:rPr lang="en-GB" sz="1600" dirty="0" smtClean="0"/>
              <a:t>5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25234977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66</TotalTime>
  <Words>349</Words>
  <Application>Microsoft Office PowerPoint</Application>
  <PresentationFormat>A4 Paper (210x297 mm)</PresentationFormat>
  <Paragraphs>42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Arial Narrow</vt:lpstr>
      <vt:lpstr>Calibri</vt:lpstr>
      <vt:lpstr>Calibri Light</vt:lpstr>
      <vt:lpstr>Office Theme</vt:lpstr>
      <vt:lpstr>PowerPoint Presentation</vt:lpstr>
    </vt:vector>
  </TitlesOfParts>
  <Company>ClickOn IT London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Trimby</dc:creator>
  <cp:lastModifiedBy>Catherine Trimby</cp:lastModifiedBy>
  <cp:revision>11</cp:revision>
  <dcterms:created xsi:type="dcterms:W3CDTF">2023-05-08T14:53:06Z</dcterms:created>
  <dcterms:modified xsi:type="dcterms:W3CDTF">2023-05-08T15:59:17Z</dcterms:modified>
</cp:coreProperties>
</file>