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0E802-611C-4CE9-B26D-C5A5EFDB121E}" type="datetimeFigureOut">
              <a:rPr lang="en-GB" smtClean="0"/>
              <a:t>08/05/2023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49935-60B4-40B7-9ACC-15C7F449B5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19592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0E802-611C-4CE9-B26D-C5A5EFDB121E}" type="datetimeFigureOut">
              <a:rPr lang="en-GB" smtClean="0"/>
              <a:t>08/05/2023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49935-60B4-40B7-9ACC-15C7F449B5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73790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0E802-611C-4CE9-B26D-C5A5EFDB121E}" type="datetimeFigureOut">
              <a:rPr lang="en-GB" smtClean="0"/>
              <a:t>08/05/2023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49935-60B4-40B7-9ACC-15C7F449B5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42580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0E802-611C-4CE9-B26D-C5A5EFDB121E}" type="datetimeFigureOut">
              <a:rPr lang="en-GB" smtClean="0"/>
              <a:t>08/05/2023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49935-60B4-40B7-9ACC-15C7F449B5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74256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0E802-611C-4CE9-B26D-C5A5EFDB121E}" type="datetimeFigureOut">
              <a:rPr lang="en-GB" smtClean="0"/>
              <a:t>08/05/2023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49935-60B4-40B7-9ACC-15C7F449B5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11114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0E802-611C-4CE9-B26D-C5A5EFDB121E}" type="datetimeFigureOut">
              <a:rPr lang="en-GB" smtClean="0"/>
              <a:t>08/05/2023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49935-60B4-40B7-9ACC-15C7F449B5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49319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0E802-611C-4CE9-B26D-C5A5EFDB121E}" type="datetimeFigureOut">
              <a:rPr lang="en-GB" smtClean="0"/>
              <a:t>08/05/2023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49935-60B4-40B7-9ACC-15C7F449B5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46388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0E802-611C-4CE9-B26D-C5A5EFDB121E}" type="datetimeFigureOut">
              <a:rPr lang="en-GB" smtClean="0"/>
              <a:t>08/05/2023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49935-60B4-40B7-9ACC-15C7F449B5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55381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0E802-611C-4CE9-B26D-C5A5EFDB121E}" type="datetimeFigureOut">
              <a:rPr lang="en-GB" smtClean="0"/>
              <a:t>08/05/2023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49935-60B4-40B7-9ACC-15C7F449B5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50300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0E802-611C-4CE9-B26D-C5A5EFDB121E}" type="datetimeFigureOut">
              <a:rPr lang="en-GB" smtClean="0"/>
              <a:t>08/05/2023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49935-60B4-40B7-9ACC-15C7F449B5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26818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0E802-611C-4CE9-B26D-C5A5EFDB121E}" type="datetimeFigureOut">
              <a:rPr lang="en-GB" smtClean="0"/>
              <a:t>08/05/2023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49935-60B4-40B7-9ACC-15C7F449B5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20536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C0E802-611C-4CE9-B26D-C5A5EFDB121E}" type="datetimeFigureOut">
              <a:rPr lang="en-GB" smtClean="0"/>
              <a:t>08/05/2023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849935-60B4-40B7-9ACC-15C7F449B5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67575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3200" y="230765"/>
            <a:ext cx="11859491" cy="1655762"/>
          </a:xfrm>
        </p:spPr>
        <p:txBody>
          <a:bodyPr/>
          <a:lstStyle/>
          <a:p>
            <a:r>
              <a:rPr lang="en-GB" dirty="0" smtClean="0"/>
              <a:t>Curriculum Expectations for Maths</a:t>
            </a:r>
          </a:p>
          <a:p>
            <a:endParaRPr lang="en-GB" dirty="0" smtClean="0"/>
          </a:p>
          <a:p>
            <a:pPr algn="l"/>
            <a:r>
              <a:rPr lang="en-GB" dirty="0" smtClean="0"/>
              <a:t>Year 1</a:t>
            </a:r>
            <a:endParaRPr lang="en-GB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7058403"/>
              </p:ext>
            </p:extLst>
          </p:nvPr>
        </p:nvGraphicFramePr>
        <p:xfrm>
          <a:off x="203200" y="1711036"/>
          <a:ext cx="11554692" cy="37257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51564">
                  <a:extLst>
                    <a:ext uri="{9D8B030D-6E8A-4147-A177-3AD203B41FA5}">
                      <a16:colId xmlns:a16="http://schemas.microsoft.com/office/drawing/2014/main" val="3652744319"/>
                    </a:ext>
                  </a:extLst>
                </a:gridCol>
                <a:gridCol w="3851564">
                  <a:extLst>
                    <a:ext uri="{9D8B030D-6E8A-4147-A177-3AD203B41FA5}">
                      <a16:colId xmlns:a16="http://schemas.microsoft.com/office/drawing/2014/main" val="808238670"/>
                    </a:ext>
                  </a:extLst>
                </a:gridCol>
                <a:gridCol w="3851564">
                  <a:extLst>
                    <a:ext uri="{9D8B030D-6E8A-4147-A177-3AD203B41FA5}">
                      <a16:colId xmlns:a16="http://schemas.microsoft.com/office/drawing/2014/main" val="379421243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solidFill>
                            <a:schemeClr val="tx1"/>
                          </a:solidFill>
                        </a:rPr>
                        <a:t>Number and Calculations</a:t>
                      </a:r>
                      <a:endParaRPr lang="en-GB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solidFill>
                            <a:schemeClr val="tx1"/>
                          </a:solidFill>
                        </a:rPr>
                        <a:t>Measurement</a:t>
                      </a:r>
                      <a:endParaRPr lang="en-GB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solidFill>
                            <a:schemeClr val="tx1"/>
                          </a:solidFill>
                        </a:rPr>
                        <a:t>Geometry</a:t>
                      </a:r>
                      <a:endParaRPr lang="en-GB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236512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GB" sz="1200" dirty="0" smtClean="0"/>
                        <a:t>Count to/across</a:t>
                      </a:r>
                      <a:r>
                        <a:rPr lang="en-GB" sz="1200" baseline="0" dirty="0" smtClean="0"/>
                        <a:t> 100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GB" sz="1200" baseline="0" dirty="0" smtClean="0"/>
                        <a:t>Count in 1s,2s, 5s and 10s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GB" sz="1200" baseline="0" dirty="0" smtClean="0"/>
                        <a:t>Identify ‘one more’ and ‘one less’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GB" sz="1200" baseline="0" dirty="0" smtClean="0"/>
                        <a:t>Read and write numbers to 20 in words and numerals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GB" sz="1200" baseline="0" dirty="0" smtClean="0"/>
                        <a:t>Use objects and pictures to represent numbers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GB" sz="1200" baseline="0" dirty="0" smtClean="0"/>
                        <a:t>Use language of comparison (more, less, equal to)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GB" sz="1200" baseline="0" dirty="0" smtClean="0"/>
                        <a:t>Use +, -, and = signs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GB" sz="1200" baseline="0" dirty="0" smtClean="0"/>
                        <a:t>Know number bonds to 10 (e.g. 1 + 9 =10, 2 + 8 = 10)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GB" sz="1200" baseline="0" dirty="0" smtClean="0"/>
                        <a:t>Know number bonds to 20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GB" sz="1200" baseline="0" dirty="0" smtClean="0"/>
                        <a:t>Add and subtract numbers 0 to 20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GB" sz="1200" baseline="0" dirty="0" smtClean="0"/>
                        <a:t>Solve one-step problems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GB" sz="1200" baseline="0" dirty="0" smtClean="0"/>
                        <a:t>Recognise and use ½ and ¼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GB" sz="1200" dirty="0" smtClean="0"/>
                        <a:t>Compare, describe, measure,</a:t>
                      </a:r>
                      <a:r>
                        <a:rPr lang="en-GB" sz="1200" baseline="0" dirty="0" smtClean="0"/>
                        <a:t> record and solve problems for lengths, weights, capacities/volumes and times.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GB" sz="1200" baseline="0" dirty="0" smtClean="0"/>
                        <a:t>Recognise coins and notes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GB" sz="1200" baseline="0" dirty="0" smtClean="0"/>
                        <a:t>Sequence events chronologically using ordering language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GB" sz="1200" baseline="0" dirty="0" smtClean="0"/>
                        <a:t>Use language relating to dates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GB" sz="1200" baseline="0" dirty="0" smtClean="0"/>
                        <a:t>Tell the time to the hour and half-hour</a:t>
                      </a:r>
                      <a:endParaRPr lang="en-GB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GB" sz="1200" dirty="0" smtClean="0"/>
                        <a:t>Recognise</a:t>
                      </a:r>
                      <a:r>
                        <a:rPr lang="en-GB" sz="1200" baseline="0" dirty="0" smtClean="0"/>
                        <a:t> and name common 2D and 3D shapes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GB" sz="1200" baseline="0" dirty="0" smtClean="0"/>
                        <a:t>Describe position, direction and movement, including ½, ¼ and ¾ turns</a:t>
                      </a:r>
                      <a:endParaRPr lang="en-GB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31006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234977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170</Words>
  <Application>Microsoft Office PowerPoint</Application>
  <PresentationFormat>Widescreen</PresentationFormat>
  <Paragraphs>25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ClickOn IT London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Trimby</dc:creator>
  <cp:lastModifiedBy>Catherine Trimby</cp:lastModifiedBy>
  <cp:revision>2</cp:revision>
  <dcterms:created xsi:type="dcterms:W3CDTF">2023-05-08T14:53:06Z</dcterms:created>
  <dcterms:modified xsi:type="dcterms:W3CDTF">2023-05-08T15:06:08Z</dcterms:modified>
</cp:coreProperties>
</file>