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2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5D444-0BA1-65BD-497D-32DD8A9848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3CF91AC-DF06-09D4-34B8-9BDE9EC66E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39F5192-81D4-B117-3A3B-463D02CC3B83}"/>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5" name="Footer Placeholder 4">
            <a:extLst>
              <a:ext uri="{FF2B5EF4-FFF2-40B4-BE49-F238E27FC236}">
                <a16:creationId xmlns:a16="http://schemas.microsoft.com/office/drawing/2014/main" id="{4D32279A-0372-D7D1-7F94-A5159585D2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F9A0F9-051D-8EF2-0938-84AF3048D56E}"/>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327796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E23C8-3B32-E07D-984B-3741D9F706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B27852-A0C5-1969-CEA6-92E5AA6AAEC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982818-2195-4310-7CDB-78222F930438}"/>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5" name="Footer Placeholder 4">
            <a:extLst>
              <a:ext uri="{FF2B5EF4-FFF2-40B4-BE49-F238E27FC236}">
                <a16:creationId xmlns:a16="http://schemas.microsoft.com/office/drawing/2014/main" id="{80152297-F95D-7AD2-C725-73634097FC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F19876-BA05-395C-4E2B-351D0EB3C0DF}"/>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2984108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C447A-39D3-0E57-5B05-FE79DCD5A8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0FA5024-BD10-802B-25A1-2475E47077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C6FEDA-B43D-CE8D-DF8E-A46E26044345}"/>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5" name="Footer Placeholder 4">
            <a:extLst>
              <a:ext uri="{FF2B5EF4-FFF2-40B4-BE49-F238E27FC236}">
                <a16:creationId xmlns:a16="http://schemas.microsoft.com/office/drawing/2014/main" id="{2F590720-8690-CC2C-628C-AF67DF6DC9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507F86-38E9-0F50-33FA-057A9E6CB9CD}"/>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164771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97AE5-62B7-28C2-6072-68DF9C3DC91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34A898-FD4A-1D38-81E4-2C7E8DBC212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4925B70-B674-7735-1A87-9B672521ECC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0697427-3B87-543F-6198-0E75DCF5104E}"/>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6" name="Footer Placeholder 5">
            <a:extLst>
              <a:ext uri="{FF2B5EF4-FFF2-40B4-BE49-F238E27FC236}">
                <a16:creationId xmlns:a16="http://schemas.microsoft.com/office/drawing/2014/main" id="{847F4934-8EA1-C18F-ABEA-5F97E18C01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838296-C15E-309C-13A3-1F68306082B6}"/>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3908637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31023-B4B7-0A41-BA58-6D1F5F98B77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B76CCED-BAB4-3CF3-AC91-560BB30AE4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626D925-988A-91B0-CED0-93655F86ADF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FE85397-29EC-35ED-E0C1-B5DD9CCE58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748381-F8DB-E660-9021-CA20DCC94BB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E538C25-C819-CE85-0576-E7384FFF435C}"/>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8" name="Footer Placeholder 7">
            <a:extLst>
              <a:ext uri="{FF2B5EF4-FFF2-40B4-BE49-F238E27FC236}">
                <a16:creationId xmlns:a16="http://schemas.microsoft.com/office/drawing/2014/main" id="{9E64D031-B5CD-8585-8903-55EB17012B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75C9202-2333-088E-11EA-D90AA9A12593}"/>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3370148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7CC4D-ABA1-ACF2-EDDF-45F8EF5510A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0D44A9B-801E-FC87-315B-D761EDC1C482}"/>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4" name="Footer Placeholder 3">
            <a:extLst>
              <a:ext uri="{FF2B5EF4-FFF2-40B4-BE49-F238E27FC236}">
                <a16:creationId xmlns:a16="http://schemas.microsoft.com/office/drawing/2014/main" id="{DC0EF0A1-6F1E-C5B7-10D5-B44066410C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11C22D8-6144-FE6D-406D-A04282A4931A}"/>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4021578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14871C-94C3-2DB5-D553-800BB1B5EADC}"/>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3" name="Footer Placeholder 2">
            <a:extLst>
              <a:ext uri="{FF2B5EF4-FFF2-40B4-BE49-F238E27FC236}">
                <a16:creationId xmlns:a16="http://schemas.microsoft.com/office/drawing/2014/main" id="{A079DDBE-3E42-3EDB-9515-A75312B9691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28A2A52-8A94-DF6D-F2FC-3F596D41A735}"/>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1806723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92398-1C4C-1A8B-BDF0-CB63EF5E89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B04DD2E-8E57-0374-C35D-3A2717609C6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CD65C40-F2B0-EF3F-33B5-01066BEF18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0A6F48-88B4-1AFD-CE1D-6C90F5DED49B}"/>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6" name="Footer Placeholder 5">
            <a:extLst>
              <a:ext uri="{FF2B5EF4-FFF2-40B4-BE49-F238E27FC236}">
                <a16:creationId xmlns:a16="http://schemas.microsoft.com/office/drawing/2014/main" id="{70991416-F4AC-4D10-BBCF-4F12211030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B1DDA8-BBFF-E015-A364-82608256ECE1}"/>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619877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9F875-2412-A733-56FC-D7552FDC2A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5AFD4C0-F79B-0420-740B-DCB3013F57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13E19E7-58FB-C914-9355-7DD439D6A9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9376E1-318A-2775-BED9-A23E5C63BC30}"/>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6" name="Footer Placeholder 5">
            <a:extLst>
              <a:ext uri="{FF2B5EF4-FFF2-40B4-BE49-F238E27FC236}">
                <a16:creationId xmlns:a16="http://schemas.microsoft.com/office/drawing/2014/main" id="{F4BDE90D-60DF-ED64-301C-CF4715F575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A69844-11A5-12A1-D414-A9CC461B9288}"/>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1156685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4F148-BD7F-6562-B9DC-8A84B40A77D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4DC2DA-0606-6EEB-B427-AB9EDA1831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20A006-4CB9-CF3C-8F5D-0C55D1ED1CC7}"/>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5" name="Footer Placeholder 4">
            <a:extLst>
              <a:ext uri="{FF2B5EF4-FFF2-40B4-BE49-F238E27FC236}">
                <a16:creationId xmlns:a16="http://schemas.microsoft.com/office/drawing/2014/main" id="{FA091C36-8A20-649D-DABD-0347C489F6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96D533-DA0C-6C12-C603-799BBEEAD861}"/>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918576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3E05836-CE57-6C30-08AB-EAE37190706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C9EA35-D34E-24F4-1946-9EDD28D0CB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1D973A-2E6A-4DE2-02F9-6FD17E29C1D0}"/>
              </a:ext>
            </a:extLst>
          </p:cNvPr>
          <p:cNvSpPr>
            <a:spLocks noGrp="1"/>
          </p:cNvSpPr>
          <p:nvPr>
            <p:ph type="dt" sz="half" idx="10"/>
          </p:nvPr>
        </p:nvSpPr>
        <p:spPr/>
        <p:txBody>
          <a:bodyPr/>
          <a:lstStyle/>
          <a:p>
            <a:fld id="{13BC99C4-E080-4C0E-9057-0DC2665F4622}" type="datetimeFigureOut">
              <a:rPr lang="en-GB" smtClean="0"/>
              <a:t>04/05/2026</a:t>
            </a:fld>
            <a:endParaRPr lang="en-GB"/>
          </a:p>
        </p:txBody>
      </p:sp>
      <p:sp>
        <p:nvSpPr>
          <p:cNvPr id="5" name="Footer Placeholder 4">
            <a:extLst>
              <a:ext uri="{FF2B5EF4-FFF2-40B4-BE49-F238E27FC236}">
                <a16:creationId xmlns:a16="http://schemas.microsoft.com/office/drawing/2014/main" id="{F1DE8044-3E8D-BB53-159F-264E274A87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424A45-68C0-8814-611E-47C69978A228}"/>
              </a:ext>
            </a:extLst>
          </p:cNvPr>
          <p:cNvSpPr>
            <a:spLocks noGrp="1"/>
          </p:cNvSpPr>
          <p:nvPr>
            <p:ph type="sldNum" sz="quarter" idx="12"/>
          </p:nvPr>
        </p:nvSpPr>
        <p:spPr/>
        <p:txBody>
          <a:bodyPr/>
          <a:lstStyle/>
          <a:p>
            <a:fld id="{554EB36C-169E-4C5F-84C7-EEA6A4FB5928}" type="slidenum">
              <a:rPr lang="en-GB" smtClean="0"/>
              <a:t>‹#›</a:t>
            </a:fld>
            <a:endParaRPr lang="en-GB"/>
          </a:p>
        </p:txBody>
      </p:sp>
    </p:spTree>
    <p:extLst>
      <p:ext uri="{BB962C8B-B14F-4D97-AF65-F5344CB8AC3E}">
        <p14:creationId xmlns:p14="http://schemas.microsoft.com/office/powerpoint/2010/main" val="1268561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AB473F-D0DF-5725-A568-7700BBE5AF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23F612-EE18-7293-F67A-ABBC984487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915A17-0317-72C5-2D94-B25E95F474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BC99C4-E080-4C0E-9057-0DC2665F4622}" type="datetimeFigureOut">
              <a:rPr lang="en-GB" smtClean="0"/>
              <a:t>04/05/2026</a:t>
            </a:fld>
            <a:endParaRPr lang="en-GB"/>
          </a:p>
        </p:txBody>
      </p:sp>
      <p:sp>
        <p:nvSpPr>
          <p:cNvPr id="5" name="Footer Placeholder 4">
            <a:extLst>
              <a:ext uri="{FF2B5EF4-FFF2-40B4-BE49-F238E27FC236}">
                <a16:creationId xmlns:a16="http://schemas.microsoft.com/office/drawing/2014/main" id="{C8C8F31A-EF94-DDDE-1834-7264B12ABF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B93246C-041E-DAE3-59F8-F240807FD3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4EB36C-169E-4C5F-84C7-EEA6A4FB5928}" type="slidenum">
              <a:rPr lang="en-GB" smtClean="0"/>
              <a:t>‹#›</a:t>
            </a:fld>
            <a:endParaRPr lang="en-GB"/>
          </a:p>
        </p:txBody>
      </p:sp>
    </p:spTree>
    <p:extLst>
      <p:ext uri="{BB962C8B-B14F-4D97-AF65-F5344CB8AC3E}">
        <p14:creationId xmlns:p14="http://schemas.microsoft.com/office/powerpoint/2010/main" val="2947756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63A9F48-A515-8ACA-8D83-751665B28480}"/>
              </a:ext>
            </a:extLst>
          </p:cNvPr>
          <p:cNvGraphicFramePr>
            <a:graphicFrameLocks noGrp="1"/>
          </p:cNvGraphicFramePr>
          <p:nvPr>
            <p:extLst>
              <p:ext uri="{D42A27DB-BD31-4B8C-83A1-F6EECF244321}">
                <p14:modId xmlns:p14="http://schemas.microsoft.com/office/powerpoint/2010/main" val="4186069586"/>
              </p:ext>
            </p:extLst>
          </p:nvPr>
        </p:nvGraphicFramePr>
        <p:xfrm>
          <a:off x="142241" y="324196"/>
          <a:ext cx="11907518" cy="5650807"/>
        </p:xfrm>
        <a:graphic>
          <a:graphicData uri="http://schemas.openxmlformats.org/drawingml/2006/table">
            <a:tbl>
              <a:tblPr firstRow="1" bandRow="1">
                <a:tableStyleId>{5C22544A-7EE6-4342-B048-85BDC9FD1C3A}</a:tableStyleId>
              </a:tblPr>
              <a:tblGrid>
                <a:gridCol w="1701074">
                  <a:extLst>
                    <a:ext uri="{9D8B030D-6E8A-4147-A177-3AD203B41FA5}">
                      <a16:colId xmlns:a16="http://schemas.microsoft.com/office/drawing/2014/main" val="1806172705"/>
                    </a:ext>
                  </a:extLst>
                </a:gridCol>
                <a:gridCol w="3402148">
                  <a:extLst>
                    <a:ext uri="{9D8B030D-6E8A-4147-A177-3AD203B41FA5}">
                      <a16:colId xmlns:a16="http://schemas.microsoft.com/office/drawing/2014/main" val="677120579"/>
                    </a:ext>
                  </a:extLst>
                </a:gridCol>
                <a:gridCol w="3402148">
                  <a:extLst>
                    <a:ext uri="{9D8B030D-6E8A-4147-A177-3AD203B41FA5}">
                      <a16:colId xmlns:a16="http://schemas.microsoft.com/office/drawing/2014/main" val="2549146131"/>
                    </a:ext>
                  </a:extLst>
                </a:gridCol>
                <a:gridCol w="3402148">
                  <a:extLst>
                    <a:ext uri="{9D8B030D-6E8A-4147-A177-3AD203B41FA5}">
                      <a16:colId xmlns:a16="http://schemas.microsoft.com/office/drawing/2014/main" val="4075135489"/>
                    </a:ext>
                  </a:extLst>
                </a:gridCol>
              </a:tblGrid>
              <a:tr h="357447">
                <a:tc gridSpan="4">
                  <a:txBody>
                    <a:bodyPr/>
                    <a:lstStyle/>
                    <a:p>
                      <a:pPr algn="ctr"/>
                      <a:r>
                        <a:rPr lang="en-GB" sz="1200" dirty="0">
                          <a:solidFill>
                            <a:schemeClr val="bg1"/>
                          </a:solidFill>
                        </a:rPr>
                        <a:t>Skills progression based on the Geographical Association.</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27128522"/>
                  </a:ext>
                </a:extLst>
              </a:tr>
              <a:tr h="370840">
                <a:tc rowSpan="2">
                  <a:txBody>
                    <a:bodyPr/>
                    <a:lstStyle/>
                    <a:p>
                      <a:r>
                        <a:rPr lang="en-GB" sz="1200" b="1" dirty="0">
                          <a:solidFill>
                            <a:schemeClr val="tx1"/>
                          </a:solidFill>
                        </a:rPr>
                        <a:t>Locational Knowledge</a:t>
                      </a:r>
                    </a:p>
                    <a:p>
                      <a:endParaRPr lang="en-GB" sz="1200" dirty="0">
                        <a:solidFill>
                          <a:schemeClr val="tx1"/>
                        </a:solidFill>
                      </a:endParaRPr>
                    </a:p>
                    <a:p>
                      <a:r>
                        <a:rPr lang="en-GB" sz="1200" i="1" dirty="0"/>
                        <a:t>Where places are</a:t>
                      </a:r>
                      <a:r>
                        <a:rPr lang="en-GB" sz="1200" dirty="0"/>
                        <a:t> in the world. It includes being able to locate countries, cities, continents, oceans, and physical features (like rivers or mountains), and understanding their position using directions (north, south, etc.) or coordinates (latitude and longitude).</a:t>
                      </a:r>
                      <a:endParaRPr lang="en-GB" sz="1200"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dirty="0">
                          <a:solidFill>
                            <a:schemeClr val="tx1"/>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dirty="0">
                          <a:solidFill>
                            <a:schemeClr val="tx1"/>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dirty="0">
                          <a:solidFill>
                            <a:schemeClr val="tx1"/>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4054706669"/>
                  </a:ext>
                </a:extLst>
              </a:tr>
              <a:tr h="1483360">
                <a:tc v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4 compass points</a:t>
                      </a:r>
                    </a:p>
                    <a:p>
                      <a:pPr>
                        <a:spcAft>
                          <a:spcPts val="600"/>
                        </a:spcAft>
                      </a:pPr>
                      <a:r>
                        <a:rPr lang="en-GB" sz="1200" dirty="0">
                          <a:solidFill>
                            <a:schemeClr val="tx1"/>
                          </a:solidFill>
                        </a:rPr>
                        <a:t>Identify location of hot and cold areas of the world using maps and atlases</a:t>
                      </a:r>
                    </a:p>
                    <a:p>
                      <a:pPr>
                        <a:spcAft>
                          <a:spcPts val="600"/>
                        </a:spcAft>
                      </a:pPr>
                      <a:r>
                        <a:rPr lang="en-GB" sz="1200" dirty="0">
                          <a:solidFill>
                            <a:schemeClr val="tx1"/>
                          </a:solidFill>
                        </a:rPr>
                        <a:t>Name and locate the 4 countries/capital cities of the UK and the surrounding seas</a:t>
                      </a:r>
                    </a:p>
                    <a:p>
                      <a:pPr>
                        <a:spcAft>
                          <a:spcPts val="600"/>
                        </a:spcAft>
                      </a:pPr>
                      <a:r>
                        <a:rPr lang="en-GB" sz="1200" dirty="0">
                          <a:solidFill>
                            <a:schemeClr val="tx1"/>
                          </a:solidFill>
                        </a:rPr>
                        <a:t>Difference between town and country.</a:t>
                      </a:r>
                    </a:p>
                    <a:p>
                      <a:pPr>
                        <a:spcAft>
                          <a:spcPts val="600"/>
                        </a:spcAft>
                      </a:pPr>
                      <a:r>
                        <a:rPr lang="en-GB" sz="1200" dirty="0">
                          <a:solidFill>
                            <a:schemeClr val="tx1"/>
                          </a:solidFill>
                        </a:rPr>
                        <a:t>Name and locate world’s seven continents and five oceans</a:t>
                      </a:r>
                    </a:p>
                    <a:p>
                      <a:pPr>
                        <a:spcAft>
                          <a:spcPts val="600"/>
                        </a:spcAft>
                      </a:pPr>
                      <a:r>
                        <a:rPr lang="en-GB" sz="1200" dirty="0">
                          <a:solidFill>
                            <a:schemeClr val="tx1"/>
                          </a:solidFill>
                        </a:rPr>
                        <a:t>Locate seaside towns on a map.</a:t>
                      </a:r>
                    </a:p>
                    <a:p>
                      <a:pPr>
                        <a:spcAft>
                          <a:spcPts val="600"/>
                        </a:spcAft>
                      </a:pPr>
                      <a:r>
                        <a:rPr lang="en-GB" sz="1200" dirty="0">
                          <a:solidFill>
                            <a:schemeClr val="tx1"/>
                          </a:solidFill>
                        </a:rPr>
                        <a:t>4 compass points</a:t>
                      </a:r>
                    </a:p>
                    <a:p>
                      <a:pPr>
                        <a:spcAft>
                          <a:spcPts val="600"/>
                        </a:spcAft>
                      </a:pPr>
                      <a:r>
                        <a:rPr lang="en-GB" sz="1200" dirty="0">
                          <a:solidFill>
                            <a:schemeClr val="tx1"/>
                          </a:solidFill>
                        </a:rPr>
                        <a:t>Key Vocabulary: </a:t>
                      </a:r>
                    </a:p>
                    <a:p>
                      <a:pPr>
                        <a:spcAft>
                          <a:spcPts val="600"/>
                        </a:spcAft>
                      </a:pPr>
                      <a:r>
                        <a:rPr lang="en-GB" sz="1200" dirty="0">
                          <a:solidFill>
                            <a:schemeClr val="tx1"/>
                          </a:solidFill>
                        </a:rPr>
                        <a:t>North, south, east, west, compass points, directions, United Kingdom, England, Scotland, Wales, N Ireland, city, beach, hill, mountain, London, Cardiff, Edinburgh, Belfast</a:t>
                      </a:r>
                    </a:p>
                    <a:p>
                      <a:pPr>
                        <a:spcAft>
                          <a:spcPts val="600"/>
                        </a:spcAft>
                      </a:pPr>
                      <a:r>
                        <a:rPr lang="en-GB" sz="1200" dirty="0">
                          <a:solidFill>
                            <a:schemeClr val="tx1"/>
                          </a:solidFill>
                        </a:rPr>
                        <a:t>Continent, ocean, Europe, Africa, Asia, Australasia, North America, South America, Antarctica, Ocean</a:t>
                      </a:r>
                    </a:p>
                  </a:txBody>
                  <a:tcPr>
                    <a:lnL w="12700" cap="flat" cmpd="sng" algn="ctr">
                      <a:solidFill>
                        <a:schemeClr val="tx1"/>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Countries, cities, seas and rivers of UK</a:t>
                      </a:r>
                    </a:p>
                    <a:p>
                      <a:pPr>
                        <a:spcAft>
                          <a:spcPts val="600"/>
                        </a:spcAft>
                      </a:pPr>
                      <a:r>
                        <a:rPr lang="en-GB" sz="1200" dirty="0">
                          <a:solidFill>
                            <a:schemeClr val="tx1"/>
                          </a:solidFill>
                        </a:rPr>
                        <a:t>8 compass points</a:t>
                      </a:r>
                    </a:p>
                    <a:p>
                      <a:pPr>
                        <a:spcAft>
                          <a:spcPts val="600"/>
                        </a:spcAft>
                      </a:pPr>
                      <a:r>
                        <a:rPr lang="en-GB" sz="1200" dirty="0">
                          <a:solidFill>
                            <a:schemeClr val="tx1"/>
                          </a:solidFill>
                        </a:rPr>
                        <a:t>Location and significance of Prime/Greenwich Meridian</a:t>
                      </a:r>
                    </a:p>
                    <a:p>
                      <a:pPr>
                        <a:spcAft>
                          <a:spcPts val="600"/>
                        </a:spcAft>
                      </a:pPr>
                      <a:r>
                        <a:rPr lang="en-GB" sz="1200" dirty="0">
                          <a:solidFill>
                            <a:schemeClr val="tx1"/>
                          </a:solidFill>
                        </a:rPr>
                        <a:t>Land use - settlements</a:t>
                      </a:r>
                    </a:p>
                    <a:p>
                      <a:pPr>
                        <a:spcAft>
                          <a:spcPts val="600"/>
                        </a:spcAft>
                      </a:pPr>
                      <a:r>
                        <a:rPr lang="en-GB" sz="1200" dirty="0">
                          <a:solidFill>
                            <a:schemeClr val="tx1"/>
                          </a:solidFill>
                        </a:rPr>
                        <a:t>Lines of latitude and longitude – significance of time zones.</a:t>
                      </a:r>
                    </a:p>
                    <a:p>
                      <a:pPr>
                        <a:spcAft>
                          <a:spcPts val="600"/>
                        </a:spcAft>
                      </a:pPr>
                      <a:r>
                        <a:rPr lang="en-GB" sz="1200" dirty="0">
                          <a:solidFill>
                            <a:schemeClr val="tx1"/>
                          </a:solidFill>
                        </a:rPr>
                        <a:t>Northern and Southern Hemisphere Equator</a:t>
                      </a:r>
                    </a:p>
                    <a:p>
                      <a:pPr>
                        <a:spcAft>
                          <a:spcPts val="600"/>
                        </a:spcAft>
                      </a:pPr>
                      <a:r>
                        <a:rPr lang="en-GB" sz="1200" dirty="0">
                          <a:solidFill>
                            <a:schemeClr val="tx1"/>
                          </a:solidFill>
                        </a:rPr>
                        <a:t>Polar regions: Arctic and Antarctic</a:t>
                      </a:r>
                    </a:p>
                    <a:p>
                      <a:pPr>
                        <a:spcAft>
                          <a:spcPts val="600"/>
                        </a:spcAft>
                      </a:pPr>
                      <a:r>
                        <a:rPr lang="en-GB" sz="1200" dirty="0">
                          <a:solidFill>
                            <a:schemeClr val="tx1"/>
                          </a:solidFill>
                        </a:rPr>
                        <a:t>Tropics: Cancer and Capricorn</a:t>
                      </a:r>
                    </a:p>
                    <a:p>
                      <a:pPr>
                        <a:spcAft>
                          <a:spcPts val="600"/>
                        </a:spcAft>
                      </a:pPr>
                      <a:r>
                        <a:rPr lang="en-GB" sz="1200" dirty="0">
                          <a:solidFill>
                            <a:schemeClr val="tx1"/>
                          </a:solidFill>
                        </a:rPr>
                        <a:t>Key Vocabulary:</a:t>
                      </a:r>
                    </a:p>
                    <a:p>
                      <a:pPr>
                        <a:spcAft>
                          <a:spcPts val="600"/>
                        </a:spcAft>
                      </a:pPr>
                      <a:r>
                        <a:rPr lang="en-GB" sz="1200" dirty="0">
                          <a:solidFill>
                            <a:schemeClr val="tx1"/>
                          </a:solidFill>
                        </a:rPr>
                        <a:t>Prime/Greenwich Meridian,  country, county, town, coast, physical features, human features, mountain, hill, river, sea, key</a:t>
                      </a:r>
                    </a:p>
                    <a:p>
                      <a:pPr>
                        <a:spcAft>
                          <a:spcPts val="600"/>
                        </a:spcAft>
                      </a:pPr>
                      <a:r>
                        <a:rPr lang="en-GB" sz="1200" dirty="0">
                          <a:solidFill>
                            <a:schemeClr val="tx1"/>
                          </a:solidFill>
                        </a:rPr>
                        <a:t>Climate, Latitude, longitude time zones, Hemisphere, Equator, Polar, Arctic, Antarctic, tropics, Cancer Capricorn</a:t>
                      </a:r>
                    </a:p>
                    <a:p>
                      <a:pPr>
                        <a:spcAft>
                          <a:spcPts val="600"/>
                        </a:spcAft>
                      </a:pPr>
                      <a:endParaRPr lang="en-GB" sz="1200"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Use Atlases to locate countries in Europe (including Russia) and South America</a:t>
                      </a:r>
                    </a:p>
                    <a:p>
                      <a:pPr>
                        <a:spcAft>
                          <a:spcPts val="600"/>
                        </a:spcAft>
                      </a:pPr>
                      <a:r>
                        <a:rPr lang="en-GB" sz="1200" dirty="0">
                          <a:solidFill>
                            <a:schemeClr val="tx1"/>
                          </a:solidFill>
                        </a:rPr>
                        <a:t>8 compass points</a:t>
                      </a:r>
                    </a:p>
                    <a:p>
                      <a:pPr>
                        <a:spcAft>
                          <a:spcPts val="600"/>
                        </a:spcAft>
                      </a:pPr>
                      <a:r>
                        <a:rPr lang="en-GB" sz="1200" dirty="0">
                          <a:solidFill>
                            <a:schemeClr val="tx1"/>
                          </a:solidFill>
                        </a:rPr>
                        <a:t>Ordnance Survey maps</a:t>
                      </a:r>
                    </a:p>
                    <a:p>
                      <a:pPr>
                        <a:spcAft>
                          <a:spcPts val="600"/>
                        </a:spcAft>
                      </a:pPr>
                      <a:r>
                        <a:rPr lang="en-GB" sz="1200" dirty="0">
                          <a:solidFill>
                            <a:schemeClr val="tx1"/>
                          </a:solidFill>
                        </a:rPr>
                        <a:t>4 and 6 figure grid references</a:t>
                      </a:r>
                    </a:p>
                    <a:p>
                      <a:pPr>
                        <a:spcAft>
                          <a:spcPts val="600"/>
                        </a:spcAft>
                      </a:pPr>
                      <a:r>
                        <a:rPr lang="en-GB" sz="1200" dirty="0">
                          <a:solidFill>
                            <a:schemeClr val="tx1"/>
                          </a:solidFill>
                        </a:rPr>
                        <a:t>Plan a route using compass points and grid references.</a:t>
                      </a:r>
                    </a:p>
                    <a:p>
                      <a:pPr>
                        <a:spcAft>
                          <a:spcPts val="600"/>
                        </a:spcAft>
                      </a:pPr>
                      <a:r>
                        <a:rPr lang="en-GB" sz="1200" dirty="0">
                          <a:solidFill>
                            <a:schemeClr val="tx1"/>
                          </a:solidFill>
                        </a:rPr>
                        <a:t>Name and locate countries in UK identifying physical features</a:t>
                      </a:r>
                    </a:p>
                    <a:p>
                      <a:pPr>
                        <a:spcAft>
                          <a:spcPts val="600"/>
                        </a:spcAft>
                      </a:pPr>
                      <a:r>
                        <a:rPr lang="en-GB" sz="1200" dirty="0">
                          <a:solidFill>
                            <a:schemeClr val="tx1"/>
                          </a:solidFill>
                        </a:rPr>
                        <a:t>Land Use in Sheffield</a:t>
                      </a:r>
                    </a:p>
                    <a:p>
                      <a:pPr>
                        <a:spcAft>
                          <a:spcPts val="600"/>
                        </a:spcAft>
                      </a:pPr>
                      <a:r>
                        <a:rPr lang="en-GB" sz="1200" dirty="0">
                          <a:solidFill>
                            <a:schemeClr val="tx1"/>
                          </a:solidFill>
                        </a:rPr>
                        <a:t>Use maps and atlases to Locate key rivers of the UK and world and identify their key features</a:t>
                      </a:r>
                    </a:p>
                    <a:p>
                      <a:pPr>
                        <a:spcAft>
                          <a:spcPts val="600"/>
                        </a:spcAft>
                      </a:pPr>
                      <a:r>
                        <a:rPr lang="en-GB" sz="1200" dirty="0">
                          <a:solidFill>
                            <a:schemeClr val="tx1"/>
                          </a:solidFill>
                        </a:rPr>
                        <a:t>Changes over time – position of rivers</a:t>
                      </a:r>
                    </a:p>
                    <a:p>
                      <a:pPr>
                        <a:spcAft>
                          <a:spcPts val="600"/>
                        </a:spcAft>
                      </a:pPr>
                      <a:r>
                        <a:rPr lang="en-GB" sz="1200" dirty="0">
                          <a:solidFill>
                            <a:schemeClr val="tx1"/>
                          </a:solidFill>
                        </a:rPr>
                        <a:t>Locate topographical features of N and S America in atlases and maps</a:t>
                      </a:r>
                    </a:p>
                    <a:p>
                      <a:pPr>
                        <a:spcAft>
                          <a:spcPts val="600"/>
                        </a:spcAft>
                      </a:pPr>
                      <a:r>
                        <a:rPr lang="en-GB" sz="1200" dirty="0">
                          <a:solidFill>
                            <a:schemeClr val="tx1"/>
                          </a:solidFill>
                        </a:rPr>
                        <a:t>Lines of latitude and longitude/Climate Zones and Biomes</a:t>
                      </a:r>
                    </a:p>
                    <a:p>
                      <a:pPr>
                        <a:spcAft>
                          <a:spcPts val="600"/>
                        </a:spcAft>
                      </a:pPr>
                      <a:r>
                        <a:rPr lang="en-GB" sz="1200" dirty="0">
                          <a:solidFill>
                            <a:schemeClr val="tx1"/>
                          </a:solidFill>
                        </a:rPr>
                        <a:t>Key Vocabulary:</a:t>
                      </a:r>
                    </a:p>
                    <a:p>
                      <a:pPr>
                        <a:spcAft>
                          <a:spcPts val="600"/>
                        </a:spcAft>
                      </a:pPr>
                      <a:r>
                        <a:rPr lang="en-GB" sz="1200" dirty="0">
                          <a:solidFill>
                            <a:schemeClr val="tx1"/>
                          </a:solidFill>
                        </a:rPr>
                        <a:t>Atlas, index, coordinates, contour, North America, South America, border, key, continent, country</a:t>
                      </a:r>
                    </a:p>
                    <a:p>
                      <a:pPr>
                        <a:spcAft>
                          <a:spcPts val="600"/>
                        </a:spcAft>
                      </a:pPr>
                      <a:r>
                        <a:rPr lang="en-GB" sz="1200" dirty="0">
                          <a:solidFill>
                            <a:schemeClr val="tx1"/>
                          </a:solidFill>
                        </a:rPr>
                        <a:t>Rivers, mountains, rainforest</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747878836"/>
                  </a:ext>
                </a:extLst>
              </a:tr>
            </a:tbl>
          </a:graphicData>
        </a:graphic>
      </p:graphicFrame>
    </p:spTree>
    <p:extLst>
      <p:ext uri="{BB962C8B-B14F-4D97-AF65-F5344CB8AC3E}">
        <p14:creationId xmlns:p14="http://schemas.microsoft.com/office/powerpoint/2010/main" val="1276566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63A9F48-A515-8ACA-8D83-751665B28480}"/>
              </a:ext>
            </a:extLst>
          </p:cNvPr>
          <p:cNvGraphicFramePr>
            <a:graphicFrameLocks noGrp="1"/>
          </p:cNvGraphicFramePr>
          <p:nvPr>
            <p:extLst>
              <p:ext uri="{D42A27DB-BD31-4B8C-83A1-F6EECF244321}">
                <p14:modId xmlns:p14="http://schemas.microsoft.com/office/powerpoint/2010/main" val="490780289"/>
              </p:ext>
            </p:extLst>
          </p:nvPr>
        </p:nvGraphicFramePr>
        <p:xfrm>
          <a:off x="375920" y="211666"/>
          <a:ext cx="11460477" cy="5618480"/>
        </p:xfrm>
        <a:graphic>
          <a:graphicData uri="http://schemas.openxmlformats.org/drawingml/2006/table">
            <a:tbl>
              <a:tblPr firstRow="1" bandRow="1">
                <a:tableStyleId>{5C22544A-7EE6-4342-B048-85BDC9FD1C3A}</a:tableStyleId>
              </a:tblPr>
              <a:tblGrid>
                <a:gridCol w="1637211">
                  <a:extLst>
                    <a:ext uri="{9D8B030D-6E8A-4147-A177-3AD203B41FA5}">
                      <a16:colId xmlns:a16="http://schemas.microsoft.com/office/drawing/2014/main" val="1806172705"/>
                    </a:ext>
                  </a:extLst>
                </a:gridCol>
                <a:gridCol w="3274422">
                  <a:extLst>
                    <a:ext uri="{9D8B030D-6E8A-4147-A177-3AD203B41FA5}">
                      <a16:colId xmlns:a16="http://schemas.microsoft.com/office/drawing/2014/main" val="677120579"/>
                    </a:ext>
                  </a:extLst>
                </a:gridCol>
                <a:gridCol w="3274422">
                  <a:extLst>
                    <a:ext uri="{9D8B030D-6E8A-4147-A177-3AD203B41FA5}">
                      <a16:colId xmlns:a16="http://schemas.microsoft.com/office/drawing/2014/main" val="2549146131"/>
                    </a:ext>
                  </a:extLst>
                </a:gridCol>
                <a:gridCol w="3274422">
                  <a:extLst>
                    <a:ext uri="{9D8B030D-6E8A-4147-A177-3AD203B41FA5}">
                      <a16:colId xmlns:a16="http://schemas.microsoft.com/office/drawing/2014/main" val="4075135489"/>
                    </a:ext>
                  </a:extLst>
                </a:gridCol>
              </a:tblGrid>
              <a:tr h="370840">
                <a:tc gridSpan="4">
                  <a:txBody>
                    <a:bodyPr/>
                    <a:lstStyle/>
                    <a:p>
                      <a:pPr algn="ctr">
                        <a:spcAft>
                          <a:spcPts val="600"/>
                        </a:spcAft>
                      </a:pPr>
                      <a:r>
                        <a:rPr lang="en-GB" sz="1200" dirty="0">
                          <a:solidFill>
                            <a:schemeClr val="bg1"/>
                          </a:solidFill>
                        </a:rPr>
                        <a:t>Skills progression based on the Geographical Association.</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27128522"/>
                  </a:ext>
                </a:extLst>
              </a:tr>
              <a:tr h="370840">
                <a:tc rowSpan="2">
                  <a:txBody>
                    <a:bodyPr/>
                    <a:lstStyle/>
                    <a:p>
                      <a:pPr fontAlgn="base">
                        <a:spcAft>
                          <a:spcPts val="600"/>
                        </a:spcAft>
                      </a:pPr>
                      <a:r>
                        <a:rPr lang="en-GB" sz="1200" b="1" kern="1200" dirty="0">
                          <a:solidFill>
                            <a:schemeClr val="dk1"/>
                          </a:solidFill>
                          <a:effectLst/>
                          <a:latin typeface="+mn-lt"/>
                          <a:ea typeface="+mn-ea"/>
                          <a:cs typeface="+mn-cs"/>
                        </a:rPr>
                        <a:t>Place knowledge</a:t>
                      </a:r>
                    </a:p>
                    <a:p>
                      <a:pPr fontAlgn="base">
                        <a:spcAft>
                          <a:spcPts val="600"/>
                        </a:spcAft>
                      </a:pPr>
                      <a:endParaRPr lang="en-GB" sz="1200" b="1" kern="1200" dirty="0">
                        <a:solidFill>
                          <a:schemeClr val="dk1"/>
                        </a:solidFill>
                        <a:effectLst/>
                        <a:latin typeface="+mn-lt"/>
                        <a:ea typeface="+mn-ea"/>
                        <a:cs typeface="+mn-cs"/>
                      </a:endParaRPr>
                    </a:p>
                    <a:p>
                      <a:pPr fontAlgn="base">
                        <a:spcAft>
                          <a:spcPts val="600"/>
                        </a:spcAft>
                      </a:pPr>
                      <a:r>
                        <a:rPr lang="en-GB" sz="1200" dirty="0"/>
                        <a:t>This focuses on understanding what a place is like. It includes its physical features (climate, landscape) and human features (culture, population, economy), and how these make the place unique. It also looks at how places are similar to or different from others.</a:t>
                      </a:r>
                      <a:endParaRPr lang="en-GB" sz="1200" b="1" kern="1200" dirty="0">
                        <a:solidFill>
                          <a:schemeClr val="dk1"/>
                        </a:solidFill>
                        <a:effectLst/>
                        <a:latin typeface="+mn-lt"/>
                        <a:ea typeface="+mn-ea"/>
                        <a:cs typeface="+mn-cs"/>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4054706669"/>
                  </a:ext>
                </a:extLst>
              </a:tr>
              <a:tr h="1483360">
                <a:tc v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Where I live</a:t>
                      </a:r>
                    </a:p>
                    <a:p>
                      <a:pPr>
                        <a:spcAft>
                          <a:spcPts val="600"/>
                        </a:spcAft>
                      </a:pPr>
                      <a:r>
                        <a:rPr lang="en-GB" sz="1200" dirty="0">
                          <a:solidFill>
                            <a:schemeClr val="tx1"/>
                          </a:solidFill>
                        </a:rPr>
                        <a:t>Local area walk identifying features of Ham.</a:t>
                      </a:r>
                    </a:p>
                    <a:p>
                      <a:pPr>
                        <a:spcAft>
                          <a:spcPts val="600"/>
                        </a:spcAft>
                      </a:pPr>
                      <a:r>
                        <a:rPr lang="en-GB" sz="1200" dirty="0">
                          <a:solidFill>
                            <a:schemeClr val="tx1"/>
                          </a:solidFill>
                        </a:rPr>
                        <a:t>Features of our local are on map</a:t>
                      </a:r>
                    </a:p>
                    <a:p>
                      <a:pPr>
                        <a:spcAft>
                          <a:spcPts val="600"/>
                        </a:spcAft>
                      </a:pPr>
                      <a:r>
                        <a:rPr lang="en-GB" sz="1200" dirty="0">
                          <a:solidFill>
                            <a:schemeClr val="tx1"/>
                          </a:solidFill>
                        </a:rPr>
                        <a:t>Town and country</a:t>
                      </a:r>
                    </a:p>
                    <a:p>
                      <a:pPr>
                        <a:spcAft>
                          <a:spcPts val="600"/>
                        </a:spcAft>
                      </a:pPr>
                      <a:r>
                        <a:rPr lang="en-GB" sz="1200" dirty="0">
                          <a:solidFill>
                            <a:schemeClr val="tx1"/>
                          </a:solidFill>
                        </a:rPr>
                        <a:t>Compare Brasilia and London</a:t>
                      </a:r>
                    </a:p>
                    <a:p>
                      <a:pPr>
                        <a:spcAft>
                          <a:spcPts val="600"/>
                        </a:spcAft>
                      </a:pPr>
                      <a:r>
                        <a:rPr lang="en-GB" sz="1200" dirty="0">
                          <a:solidFill>
                            <a:schemeClr val="tx1"/>
                          </a:solidFill>
                        </a:rPr>
                        <a:t>Compare countries of UK</a:t>
                      </a:r>
                    </a:p>
                    <a:p>
                      <a:pPr>
                        <a:spcAft>
                          <a:spcPts val="600"/>
                        </a:spcAft>
                      </a:pPr>
                      <a:r>
                        <a:rPr lang="en-GB" sz="1200" dirty="0">
                          <a:solidFill>
                            <a:schemeClr val="tx1"/>
                          </a:solidFill>
                        </a:rPr>
                        <a:t>Compare and contrast  England and Antarctica</a:t>
                      </a:r>
                    </a:p>
                    <a:p>
                      <a:pPr>
                        <a:spcAft>
                          <a:spcPts val="600"/>
                        </a:spcAft>
                      </a:pPr>
                      <a:r>
                        <a:rPr lang="en-GB" sz="1200" dirty="0">
                          <a:solidFill>
                            <a:schemeClr val="tx1"/>
                          </a:solidFill>
                        </a:rPr>
                        <a:t>Study of Southsea (physical and human features) including trip</a:t>
                      </a:r>
                    </a:p>
                    <a:p>
                      <a:pPr>
                        <a:spcAft>
                          <a:spcPts val="600"/>
                        </a:spcAft>
                      </a:pPr>
                      <a:r>
                        <a:rPr lang="en-GB" sz="1200" dirty="0">
                          <a:solidFill>
                            <a:schemeClr val="tx1"/>
                          </a:solidFill>
                        </a:rPr>
                        <a:t>How is the seaside different to our local area?</a:t>
                      </a:r>
                    </a:p>
                    <a:p>
                      <a:pPr>
                        <a:spcAft>
                          <a:spcPts val="600"/>
                        </a:spcAft>
                      </a:pPr>
                      <a:r>
                        <a:rPr lang="en-GB" sz="1200" dirty="0">
                          <a:solidFill>
                            <a:schemeClr val="tx1"/>
                          </a:solidFill>
                        </a:rPr>
                        <a:t>Changes in seaside towns past and present</a:t>
                      </a:r>
                    </a:p>
                    <a:p>
                      <a:pPr>
                        <a:spcAft>
                          <a:spcPts val="600"/>
                        </a:spcAft>
                      </a:pPr>
                      <a:endParaRPr lang="en-GB" sz="1200" dirty="0">
                        <a:solidFill>
                          <a:schemeClr val="tx1"/>
                        </a:solidFill>
                      </a:endParaRPr>
                    </a:p>
                    <a:p>
                      <a:pPr>
                        <a:spcAft>
                          <a:spcPts val="600"/>
                        </a:spcAft>
                      </a:pPr>
                      <a:r>
                        <a:rPr lang="en-GB" sz="1200" dirty="0">
                          <a:solidFill>
                            <a:schemeClr val="tx1"/>
                          </a:solidFill>
                        </a:rPr>
                        <a:t>Key Vocabulary:</a:t>
                      </a:r>
                    </a:p>
                    <a:p>
                      <a:pPr>
                        <a:spcAft>
                          <a:spcPts val="600"/>
                        </a:spcAft>
                      </a:pPr>
                      <a:r>
                        <a:rPr lang="en-GB" sz="1200" dirty="0">
                          <a:solidFill>
                            <a:schemeClr val="tx1"/>
                          </a:solidFill>
                        </a:rPr>
                        <a:t>Park, school, post office, church, library, café, house, park, local area, compare, capital city, similarities, differences, weather, Brasilia, London, </a:t>
                      </a:r>
                    </a:p>
                    <a:p>
                      <a:pPr>
                        <a:spcAft>
                          <a:spcPts val="600"/>
                        </a:spcAft>
                      </a:pPr>
                      <a:r>
                        <a:rPr lang="en-GB" sz="1200" dirty="0">
                          <a:solidFill>
                            <a:schemeClr val="tx1"/>
                          </a:solidFill>
                        </a:rPr>
                        <a:t>Compare, harbour, beach, seaside, bridge, lake, Isle of Wight, Poole, seafront, pier</a:t>
                      </a:r>
                    </a:p>
                  </a:txBody>
                  <a:tcPr>
                    <a:lnL w="12700" cap="flat" cmpd="sng" algn="ctr">
                      <a:solidFill>
                        <a:schemeClr val="tx1"/>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Compare countries and Cities within UK</a:t>
                      </a:r>
                    </a:p>
                    <a:p>
                      <a:pPr>
                        <a:spcAft>
                          <a:spcPts val="600"/>
                        </a:spcAft>
                      </a:pPr>
                      <a:r>
                        <a:rPr lang="en-GB" sz="1200" dirty="0">
                          <a:solidFill>
                            <a:schemeClr val="tx1"/>
                          </a:solidFill>
                        </a:rPr>
                        <a:t>Origins of the City of London</a:t>
                      </a:r>
                    </a:p>
                    <a:p>
                      <a:pPr>
                        <a:spcAft>
                          <a:spcPts val="600"/>
                        </a:spcAft>
                      </a:pPr>
                      <a:r>
                        <a:rPr lang="en-GB" sz="1200" dirty="0">
                          <a:solidFill>
                            <a:schemeClr val="tx1"/>
                          </a:solidFill>
                        </a:rPr>
                        <a:t>Importance of London in the past and today</a:t>
                      </a:r>
                    </a:p>
                    <a:p>
                      <a:pPr>
                        <a:spcAft>
                          <a:spcPts val="600"/>
                        </a:spcAft>
                      </a:pPr>
                      <a:r>
                        <a:rPr lang="en-GB" sz="1200" dirty="0">
                          <a:solidFill>
                            <a:schemeClr val="tx1"/>
                          </a:solidFill>
                        </a:rPr>
                        <a:t>Consider how London has changed over time</a:t>
                      </a:r>
                    </a:p>
                    <a:p>
                      <a:pPr>
                        <a:spcAft>
                          <a:spcPts val="600"/>
                        </a:spcAft>
                      </a:pPr>
                      <a:r>
                        <a:rPr lang="en-GB" sz="1200" dirty="0">
                          <a:solidFill>
                            <a:schemeClr val="tx1"/>
                          </a:solidFill>
                        </a:rPr>
                        <a:t>Comparison of polar regions with UK</a:t>
                      </a:r>
                    </a:p>
                    <a:p>
                      <a:pPr>
                        <a:spcAft>
                          <a:spcPts val="600"/>
                        </a:spcAft>
                      </a:pPr>
                      <a:r>
                        <a:rPr lang="en-GB" sz="1200" dirty="0">
                          <a:solidFill>
                            <a:schemeClr val="tx1"/>
                          </a:solidFill>
                        </a:rPr>
                        <a:t>Comparison of Tropics with UK</a:t>
                      </a:r>
                    </a:p>
                    <a:p>
                      <a:pPr>
                        <a:spcAft>
                          <a:spcPts val="600"/>
                        </a:spcAft>
                      </a:pPr>
                      <a:r>
                        <a:rPr lang="en-GB" sz="1200" dirty="0">
                          <a:solidFill>
                            <a:schemeClr val="tx1"/>
                          </a:solidFill>
                        </a:rPr>
                        <a:t>Similarities and differences in terms of physical and human geography with Antarctica</a:t>
                      </a:r>
                    </a:p>
                    <a:p>
                      <a:pPr>
                        <a:spcAft>
                          <a:spcPts val="600"/>
                        </a:spcAft>
                      </a:pPr>
                      <a:r>
                        <a:rPr lang="en-GB" sz="1200" dirty="0">
                          <a:solidFill>
                            <a:schemeClr val="tx1"/>
                          </a:solidFill>
                        </a:rPr>
                        <a:t>Population, compare, capital city,  Greater London, City of London, River Thames</a:t>
                      </a:r>
                    </a:p>
                    <a:p>
                      <a:pPr>
                        <a:spcAft>
                          <a:spcPts val="600"/>
                        </a:spcAft>
                      </a:pPr>
                      <a:endParaRPr lang="en-GB" sz="1200" dirty="0">
                        <a:solidFill>
                          <a:schemeClr val="tx1"/>
                        </a:solidFill>
                      </a:endParaRPr>
                    </a:p>
                    <a:p>
                      <a:pPr>
                        <a:spcAft>
                          <a:spcPts val="600"/>
                        </a:spcAft>
                      </a:pPr>
                      <a:r>
                        <a:rPr lang="en-GB" sz="1200" dirty="0">
                          <a:solidFill>
                            <a:schemeClr val="tx1"/>
                          </a:solidFill>
                        </a:rPr>
                        <a:t>Key Vocabulary: </a:t>
                      </a:r>
                    </a:p>
                    <a:p>
                      <a:pPr>
                        <a:spcAft>
                          <a:spcPts val="600"/>
                        </a:spcAft>
                      </a:pPr>
                      <a:r>
                        <a:rPr lang="en-GB" sz="1200" dirty="0">
                          <a:solidFill>
                            <a:schemeClr val="tx1"/>
                          </a:solidFill>
                        </a:rPr>
                        <a:t>Adaptation, wilderness, tourism,</a:t>
                      </a:r>
                      <a:r>
                        <a:rPr lang="en-GB" sz="1200" baseline="0" dirty="0">
                          <a:solidFill>
                            <a:schemeClr val="tx1"/>
                          </a:solidFill>
                        </a:rPr>
                        <a:t> mapping, research, tilt</a:t>
                      </a:r>
                      <a:endParaRPr lang="en-GB" sz="1200"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Describe how land use has changed over time</a:t>
                      </a:r>
                    </a:p>
                    <a:p>
                      <a:pPr>
                        <a:spcAft>
                          <a:spcPts val="600"/>
                        </a:spcAft>
                      </a:pPr>
                      <a:r>
                        <a:rPr lang="en-GB" sz="1200" dirty="0">
                          <a:solidFill>
                            <a:schemeClr val="tx1"/>
                          </a:solidFill>
                        </a:rPr>
                        <a:t>Comparison of European Country (Greece) with UK.</a:t>
                      </a:r>
                    </a:p>
                    <a:p>
                      <a:pPr>
                        <a:spcAft>
                          <a:spcPts val="600"/>
                        </a:spcAft>
                      </a:pPr>
                      <a:r>
                        <a:rPr lang="en-GB" sz="1200" dirty="0">
                          <a:solidFill>
                            <a:schemeClr val="tx1"/>
                          </a:solidFill>
                        </a:rPr>
                        <a:t>Climate, tourism, topography, culture, food.</a:t>
                      </a:r>
                    </a:p>
                    <a:p>
                      <a:pPr>
                        <a:spcAft>
                          <a:spcPts val="600"/>
                        </a:spcAft>
                      </a:pPr>
                      <a:r>
                        <a:rPr lang="en-GB" sz="1200" dirty="0">
                          <a:solidFill>
                            <a:schemeClr val="tx1"/>
                          </a:solidFill>
                        </a:rPr>
                        <a:t>Brazil and the Amazon Rainforest.</a:t>
                      </a:r>
                    </a:p>
                    <a:p>
                      <a:pPr>
                        <a:spcAft>
                          <a:spcPts val="600"/>
                        </a:spcAft>
                      </a:pPr>
                      <a:r>
                        <a:rPr lang="en-GB" sz="1200" dirty="0">
                          <a:solidFill>
                            <a:schemeClr val="tx1"/>
                          </a:solidFill>
                        </a:rPr>
                        <a:t>Land differences, culture, climate, human and physical features, language, forests and mountains, trade, tourism</a:t>
                      </a:r>
                    </a:p>
                    <a:p>
                      <a:pPr>
                        <a:spcAft>
                          <a:spcPts val="600"/>
                        </a:spcAft>
                      </a:pPr>
                      <a:r>
                        <a:rPr lang="en-GB" sz="1200" dirty="0">
                          <a:solidFill>
                            <a:schemeClr val="tx1"/>
                          </a:solidFill>
                        </a:rPr>
                        <a:t>Amazon rainforest, Awa tribe</a:t>
                      </a:r>
                    </a:p>
                    <a:p>
                      <a:pPr>
                        <a:spcAft>
                          <a:spcPts val="600"/>
                        </a:spcAft>
                      </a:pPr>
                      <a:r>
                        <a:rPr lang="en-GB" sz="1200" dirty="0">
                          <a:solidFill>
                            <a:schemeClr val="tx1"/>
                          </a:solidFill>
                        </a:rPr>
                        <a:t>Deforestation</a:t>
                      </a:r>
                    </a:p>
                    <a:p>
                      <a:pPr>
                        <a:spcAft>
                          <a:spcPts val="600"/>
                        </a:spcAft>
                      </a:pPr>
                      <a:r>
                        <a:rPr lang="en-GB" sz="1200" dirty="0">
                          <a:solidFill>
                            <a:schemeClr val="tx1"/>
                          </a:solidFill>
                        </a:rPr>
                        <a:t>Indigenous people, European exploration and impact</a:t>
                      </a:r>
                    </a:p>
                    <a:p>
                      <a:pPr>
                        <a:spcAft>
                          <a:spcPts val="600"/>
                        </a:spcAft>
                      </a:pPr>
                      <a:r>
                        <a:rPr lang="en-GB" sz="1200" dirty="0">
                          <a:solidFill>
                            <a:schemeClr val="tx1"/>
                          </a:solidFill>
                        </a:rPr>
                        <a:t>Key Vocabulary: </a:t>
                      </a:r>
                    </a:p>
                    <a:p>
                      <a:pPr>
                        <a:spcAft>
                          <a:spcPts val="600"/>
                        </a:spcAft>
                      </a:pPr>
                      <a:r>
                        <a:rPr lang="en-GB" sz="1200" dirty="0">
                          <a:solidFill>
                            <a:schemeClr val="tx1"/>
                          </a:solidFill>
                        </a:rPr>
                        <a:t>Climate, Athens, islands, Ionian, Aegean, landscape, Mediterranean, border, Albania, Macedonia, Bulgaria, Turkey, average rainfall/ temperature, tourism, tourist destination, culture, continent, currency, Mount Olympus</a:t>
                      </a:r>
                    </a:p>
                    <a:p>
                      <a:pPr>
                        <a:spcAft>
                          <a:spcPts val="600"/>
                        </a:spcAft>
                      </a:pPr>
                      <a:r>
                        <a:rPr lang="en-GB" sz="1200" dirty="0">
                          <a:solidFill>
                            <a:schemeClr val="tx1"/>
                          </a:solidFill>
                        </a:rPr>
                        <a:t>Population, capital cities, Brazil, Brasilia, Rio de Janeiro,  Portuguese, Amazon, rainforest, deforestation, indigenous, exploration, impact, tourism, favela, carnival, Awa tribe</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747878836"/>
                  </a:ext>
                </a:extLst>
              </a:tr>
            </a:tbl>
          </a:graphicData>
        </a:graphic>
      </p:graphicFrame>
    </p:spTree>
    <p:extLst>
      <p:ext uri="{BB962C8B-B14F-4D97-AF65-F5344CB8AC3E}">
        <p14:creationId xmlns:p14="http://schemas.microsoft.com/office/powerpoint/2010/main" val="1315812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63A9F48-A515-8ACA-8D83-751665B28480}"/>
              </a:ext>
            </a:extLst>
          </p:cNvPr>
          <p:cNvGraphicFramePr>
            <a:graphicFrameLocks noGrp="1"/>
          </p:cNvGraphicFramePr>
          <p:nvPr>
            <p:extLst>
              <p:ext uri="{D42A27DB-BD31-4B8C-83A1-F6EECF244321}">
                <p14:modId xmlns:p14="http://schemas.microsoft.com/office/powerpoint/2010/main" val="3569613874"/>
              </p:ext>
            </p:extLst>
          </p:nvPr>
        </p:nvGraphicFramePr>
        <p:xfrm>
          <a:off x="375920" y="211666"/>
          <a:ext cx="11460477" cy="6029960"/>
        </p:xfrm>
        <a:graphic>
          <a:graphicData uri="http://schemas.openxmlformats.org/drawingml/2006/table">
            <a:tbl>
              <a:tblPr firstRow="1" bandRow="1">
                <a:tableStyleId>{5C22544A-7EE6-4342-B048-85BDC9FD1C3A}</a:tableStyleId>
              </a:tblPr>
              <a:tblGrid>
                <a:gridCol w="1637211">
                  <a:extLst>
                    <a:ext uri="{9D8B030D-6E8A-4147-A177-3AD203B41FA5}">
                      <a16:colId xmlns:a16="http://schemas.microsoft.com/office/drawing/2014/main" val="1806172705"/>
                    </a:ext>
                  </a:extLst>
                </a:gridCol>
                <a:gridCol w="3274422">
                  <a:extLst>
                    <a:ext uri="{9D8B030D-6E8A-4147-A177-3AD203B41FA5}">
                      <a16:colId xmlns:a16="http://schemas.microsoft.com/office/drawing/2014/main" val="677120579"/>
                    </a:ext>
                  </a:extLst>
                </a:gridCol>
                <a:gridCol w="3274422">
                  <a:extLst>
                    <a:ext uri="{9D8B030D-6E8A-4147-A177-3AD203B41FA5}">
                      <a16:colId xmlns:a16="http://schemas.microsoft.com/office/drawing/2014/main" val="2549146131"/>
                    </a:ext>
                  </a:extLst>
                </a:gridCol>
                <a:gridCol w="3274422">
                  <a:extLst>
                    <a:ext uri="{9D8B030D-6E8A-4147-A177-3AD203B41FA5}">
                      <a16:colId xmlns:a16="http://schemas.microsoft.com/office/drawing/2014/main" val="4075135489"/>
                    </a:ext>
                  </a:extLst>
                </a:gridCol>
              </a:tblGrid>
              <a:tr h="370840">
                <a:tc gridSpan="4">
                  <a:txBody>
                    <a:bodyPr/>
                    <a:lstStyle/>
                    <a:p>
                      <a:pPr algn="ctr"/>
                      <a:r>
                        <a:rPr lang="en-GB" sz="1200" dirty="0">
                          <a:solidFill>
                            <a:schemeClr val="bg1"/>
                          </a:solidFill>
                        </a:rPr>
                        <a:t>Skills progression based on the Geographical Association.</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27128522"/>
                  </a:ext>
                </a:extLst>
              </a:tr>
              <a:tr h="370840">
                <a:tc rowSpan="2">
                  <a:txBody>
                    <a:bodyPr/>
                    <a:lstStyle/>
                    <a:p>
                      <a:pPr fontAlgn="base">
                        <a:spcAft>
                          <a:spcPts val="600"/>
                        </a:spcAft>
                      </a:pPr>
                      <a:r>
                        <a:rPr lang="en-GB" sz="1200" b="1" kern="1200" dirty="0">
                          <a:solidFill>
                            <a:schemeClr val="dk1"/>
                          </a:solidFill>
                          <a:effectLst/>
                          <a:latin typeface="+mn-lt"/>
                          <a:ea typeface="+mn-ea"/>
                          <a:cs typeface="+mn-cs"/>
                        </a:rPr>
                        <a:t>Human and  </a:t>
                      </a:r>
                    </a:p>
                    <a:p>
                      <a:pPr fontAlgn="base">
                        <a:spcAft>
                          <a:spcPts val="600"/>
                        </a:spcAft>
                      </a:pPr>
                      <a:r>
                        <a:rPr lang="en-GB" sz="1200" b="1" kern="1200" dirty="0">
                          <a:solidFill>
                            <a:schemeClr val="dk1"/>
                          </a:solidFill>
                          <a:effectLst/>
                          <a:latin typeface="+mn-lt"/>
                          <a:ea typeface="+mn-ea"/>
                          <a:cs typeface="+mn-cs"/>
                        </a:rPr>
                        <a:t>physical  </a:t>
                      </a:r>
                    </a:p>
                    <a:p>
                      <a:pPr fontAlgn="base">
                        <a:spcAft>
                          <a:spcPts val="600"/>
                        </a:spcAft>
                      </a:pPr>
                      <a:endParaRPr lang="en-GB" sz="1200" kern="1200" dirty="0">
                        <a:solidFill>
                          <a:schemeClr val="dk1"/>
                        </a:solidFill>
                        <a:effectLst/>
                        <a:latin typeface="+mn-lt"/>
                        <a:ea typeface="+mn-ea"/>
                        <a:cs typeface="+mn-cs"/>
                      </a:endParaRPr>
                    </a:p>
                    <a:p>
                      <a:pPr fontAlgn="base">
                        <a:spcAft>
                          <a:spcPts val="600"/>
                        </a:spcAft>
                      </a:pPr>
                      <a:r>
                        <a:rPr lang="en-GB" sz="1200" b="1" dirty="0"/>
                        <a:t>Physical geography</a:t>
                      </a:r>
                      <a:r>
                        <a:rPr lang="en-GB" sz="1200" dirty="0"/>
                        <a:t> is the study of natural features and processes of the Earth, such as rivers, volcanoes, weather, and ecosystems. </a:t>
                      </a:r>
                    </a:p>
                    <a:p>
                      <a:pPr fontAlgn="base">
                        <a:spcAft>
                          <a:spcPts val="600"/>
                        </a:spcAft>
                      </a:pPr>
                      <a:r>
                        <a:rPr lang="en-GB" sz="1200" b="1" dirty="0"/>
                        <a:t>Human geography</a:t>
                      </a:r>
                      <a:r>
                        <a:rPr lang="en-GB" sz="1200" dirty="0"/>
                        <a:t> looks at how people live on and interact with the Earth, including cities, trade, population, and how humans affect the environment.</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LKS2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200" dirty="0">
                          <a:solidFill>
                            <a:schemeClr val="tx1"/>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4054706669"/>
                  </a:ext>
                </a:extLst>
              </a:tr>
              <a:tr h="1479974">
                <a:tc v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Identify seasonal and daily weather patterns in our local area and hot and cold areas of the world in relation to the Equator and the North and South Pole</a:t>
                      </a:r>
                    </a:p>
                    <a:p>
                      <a:pPr>
                        <a:spcAft>
                          <a:spcPts val="600"/>
                        </a:spcAft>
                      </a:pPr>
                      <a:r>
                        <a:rPr lang="en-GB" sz="1200" dirty="0">
                          <a:solidFill>
                            <a:schemeClr val="tx1"/>
                          </a:solidFill>
                        </a:rPr>
                        <a:t>Understand flooding, drought, hurricane and heatwave</a:t>
                      </a:r>
                    </a:p>
                    <a:p>
                      <a:pPr>
                        <a:spcAft>
                          <a:spcPts val="600"/>
                        </a:spcAft>
                      </a:pPr>
                      <a:r>
                        <a:rPr lang="en-GB" sz="1200" dirty="0">
                          <a:solidFill>
                            <a:schemeClr val="tx1"/>
                          </a:solidFill>
                        </a:rPr>
                        <a:t>Look at the physical and human features of a seaside town.</a:t>
                      </a:r>
                    </a:p>
                    <a:p>
                      <a:pPr>
                        <a:spcAft>
                          <a:spcPts val="600"/>
                        </a:spcAft>
                      </a:pPr>
                      <a:endParaRPr lang="en-GB" sz="1200" dirty="0">
                        <a:solidFill>
                          <a:schemeClr val="tx1"/>
                        </a:solidFill>
                      </a:endParaRPr>
                    </a:p>
                    <a:p>
                      <a:pPr>
                        <a:spcAft>
                          <a:spcPts val="600"/>
                        </a:spcAft>
                      </a:pPr>
                      <a:r>
                        <a:rPr lang="en-GB" sz="1200" dirty="0">
                          <a:solidFill>
                            <a:schemeClr val="tx1"/>
                          </a:solidFill>
                        </a:rPr>
                        <a:t>Key Vocabulary: Weather, seasons, North and South Pole, flooding, drought, hurricane, heatwave, extreme, protect, weather symbols, beach, pier, coast, sea, port, harbour, </a:t>
                      </a:r>
                    </a:p>
                  </a:txBody>
                  <a:tcPr>
                    <a:lnL w="12700" cap="flat" cmpd="sng" algn="ctr">
                      <a:solidFill>
                        <a:schemeClr val="tx1"/>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The Earth beneath our feet (cross curricular science)</a:t>
                      </a:r>
                    </a:p>
                    <a:p>
                      <a:pPr>
                        <a:spcAft>
                          <a:spcPts val="0"/>
                        </a:spcAft>
                      </a:pPr>
                      <a:r>
                        <a:rPr lang="en-GB" sz="1200" dirty="0">
                          <a:solidFill>
                            <a:schemeClr val="tx1"/>
                          </a:solidFill>
                        </a:rPr>
                        <a:t>Describe and understand key aspects of:</a:t>
                      </a:r>
                    </a:p>
                    <a:p>
                      <a:pPr marL="171450" indent="-171450">
                        <a:spcAft>
                          <a:spcPts val="0"/>
                        </a:spcAft>
                        <a:buFont typeface="Arial" panose="020B0604020202020204" pitchFamily="34" charset="0"/>
                        <a:buChar char="•"/>
                      </a:pPr>
                      <a:r>
                        <a:rPr lang="en-GB" sz="1200" dirty="0">
                          <a:solidFill>
                            <a:schemeClr val="tx1"/>
                          </a:solidFill>
                        </a:rPr>
                        <a:t>volcanoes</a:t>
                      </a:r>
                    </a:p>
                    <a:p>
                      <a:pPr marL="171450" indent="-171450">
                        <a:spcAft>
                          <a:spcPts val="0"/>
                        </a:spcAft>
                        <a:buFont typeface="Arial" panose="020B0604020202020204" pitchFamily="34" charset="0"/>
                        <a:buChar char="•"/>
                      </a:pPr>
                      <a:r>
                        <a:rPr lang="en-GB" sz="1200" dirty="0">
                          <a:solidFill>
                            <a:schemeClr val="tx1"/>
                          </a:solidFill>
                        </a:rPr>
                        <a:t>Earthquakes</a:t>
                      </a:r>
                    </a:p>
                    <a:p>
                      <a:pPr marL="171450" indent="-171450">
                        <a:spcAft>
                          <a:spcPts val="0"/>
                        </a:spcAft>
                        <a:buFont typeface="Arial" panose="020B0604020202020204" pitchFamily="34" charset="0"/>
                        <a:buChar char="•"/>
                      </a:pPr>
                      <a:r>
                        <a:rPr lang="en-GB" sz="1200" dirty="0">
                          <a:solidFill>
                            <a:schemeClr val="tx1"/>
                          </a:solidFill>
                        </a:rPr>
                        <a:t>Tsunamis</a:t>
                      </a:r>
                    </a:p>
                    <a:p>
                      <a:pPr marL="171450" indent="-171450">
                        <a:spcAft>
                          <a:spcPts val="600"/>
                        </a:spcAft>
                        <a:buFont typeface="Arial" panose="020B0604020202020204" pitchFamily="34" charset="0"/>
                        <a:buChar char="•"/>
                      </a:pPr>
                      <a:r>
                        <a:rPr lang="en-GB" sz="1200" dirty="0">
                          <a:solidFill>
                            <a:schemeClr val="tx1"/>
                          </a:solidFill>
                        </a:rPr>
                        <a:t>Tornadoes</a:t>
                      </a:r>
                    </a:p>
                    <a:p>
                      <a:pPr marL="0" indent="0">
                        <a:spcAft>
                          <a:spcPts val="600"/>
                        </a:spcAft>
                        <a:buFont typeface="Arial" panose="020B0604020202020204" pitchFamily="34" charset="0"/>
                        <a:buNone/>
                      </a:pPr>
                      <a:r>
                        <a:rPr lang="en-GB" sz="1200" dirty="0">
                          <a:solidFill>
                            <a:schemeClr val="tx1"/>
                          </a:solidFill>
                        </a:rPr>
                        <a:t>Explain changes in places and  populations</a:t>
                      </a:r>
                    </a:p>
                    <a:p>
                      <a:pPr>
                        <a:spcAft>
                          <a:spcPts val="600"/>
                        </a:spcAft>
                      </a:pPr>
                      <a:r>
                        <a:rPr lang="en-GB" sz="1200" dirty="0">
                          <a:solidFill>
                            <a:schemeClr val="tx1"/>
                          </a:solidFill>
                        </a:rPr>
                        <a:t>The Water Cycle  (cross curricular science)</a:t>
                      </a:r>
                    </a:p>
                    <a:p>
                      <a:pPr>
                        <a:spcAft>
                          <a:spcPts val="600"/>
                        </a:spcAft>
                      </a:pPr>
                      <a:r>
                        <a:rPr lang="en-GB" sz="1200" dirty="0">
                          <a:solidFill>
                            <a:schemeClr val="tx1"/>
                          </a:solidFill>
                        </a:rPr>
                        <a:t>Floods</a:t>
                      </a:r>
                    </a:p>
                    <a:p>
                      <a:pPr>
                        <a:spcAft>
                          <a:spcPts val="600"/>
                        </a:spcAft>
                      </a:pPr>
                      <a:r>
                        <a:rPr lang="en-GB" sz="1200" dirty="0">
                          <a:solidFill>
                            <a:schemeClr val="tx1"/>
                          </a:solidFill>
                        </a:rPr>
                        <a:t>Water treatment Water pollution</a:t>
                      </a:r>
                    </a:p>
                    <a:p>
                      <a:pPr>
                        <a:spcAft>
                          <a:spcPts val="600"/>
                        </a:spcAft>
                      </a:pPr>
                      <a:r>
                        <a:rPr lang="en-GB" sz="1200" dirty="0">
                          <a:solidFill>
                            <a:schemeClr val="tx1"/>
                          </a:solidFill>
                        </a:rPr>
                        <a:t>How water gets to our taps (Trip to Steam Museum in Brentford)</a:t>
                      </a:r>
                    </a:p>
                    <a:p>
                      <a:pPr>
                        <a:spcAft>
                          <a:spcPts val="600"/>
                        </a:spcAft>
                      </a:pPr>
                      <a:endParaRPr lang="en-GB" sz="1200" dirty="0">
                        <a:solidFill>
                          <a:schemeClr val="tx1"/>
                        </a:solidFill>
                      </a:endParaRPr>
                    </a:p>
                    <a:p>
                      <a:pPr>
                        <a:spcAft>
                          <a:spcPts val="600"/>
                        </a:spcAft>
                      </a:pPr>
                      <a:r>
                        <a:rPr lang="en-GB" sz="1200" dirty="0">
                          <a:solidFill>
                            <a:schemeClr val="tx1"/>
                          </a:solidFill>
                        </a:rPr>
                        <a:t>Key Vocabulary: Mantle, outer core, inner core, magma, volcano, active, dormant, extinct, earthquake, shock wave, magnitude, tsunami, tornado, treatment, pollution, evaporation, condensation, precipitation, cooling, filter, water cycle</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200" dirty="0">
                          <a:solidFill>
                            <a:schemeClr val="tx1"/>
                          </a:solidFill>
                        </a:rPr>
                        <a:t>Changes in human and physical characteristics and land use have over time.</a:t>
                      </a:r>
                    </a:p>
                    <a:p>
                      <a:pPr marL="0" marR="0" lvl="0" indent="0" algn="l" defTabSz="914400" rtl="0" eaLnBrk="1" fontAlgn="auto" latinLnBrk="0" hangingPunct="1">
                        <a:lnSpc>
                          <a:spcPct val="100000"/>
                        </a:lnSpc>
                        <a:spcBef>
                          <a:spcPts val="0"/>
                        </a:spcBef>
                        <a:spcAft>
                          <a:spcPts val="600"/>
                        </a:spcAft>
                        <a:buClrTx/>
                        <a:buSzTx/>
                        <a:buFontTx/>
                        <a:buNone/>
                        <a:tabLst/>
                        <a:defRPr/>
                      </a:pPr>
                      <a:r>
                        <a:rPr lang="en-GB" sz="1200" dirty="0">
                          <a:solidFill>
                            <a:schemeClr val="tx1"/>
                          </a:solidFill>
                        </a:rPr>
                        <a:t>Needs of settlers</a:t>
                      </a:r>
                    </a:p>
                    <a:p>
                      <a:pPr marL="0" marR="0" lvl="0" indent="0" algn="l" defTabSz="914400" rtl="0" eaLnBrk="1" fontAlgn="auto" latinLnBrk="0" hangingPunct="1">
                        <a:lnSpc>
                          <a:spcPct val="100000"/>
                        </a:lnSpc>
                        <a:spcBef>
                          <a:spcPts val="0"/>
                        </a:spcBef>
                        <a:spcAft>
                          <a:spcPts val="600"/>
                        </a:spcAft>
                        <a:buClrTx/>
                        <a:buSzTx/>
                        <a:buFontTx/>
                        <a:buNone/>
                        <a:tabLst/>
                        <a:defRPr/>
                      </a:pPr>
                      <a:r>
                        <a:rPr lang="en-GB" sz="1200" dirty="0">
                          <a:solidFill>
                            <a:schemeClr val="tx1"/>
                          </a:solidFill>
                        </a:rPr>
                        <a:t>How electricity is generated incl. renewable sources.</a:t>
                      </a:r>
                    </a:p>
                    <a:p>
                      <a:pPr marL="0" marR="0" lvl="0" indent="0" algn="l" defTabSz="914400" rtl="0" eaLnBrk="1" fontAlgn="auto" latinLnBrk="0" hangingPunct="1">
                        <a:lnSpc>
                          <a:spcPct val="100000"/>
                        </a:lnSpc>
                        <a:spcBef>
                          <a:spcPts val="0"/>
                        </a:spcBef>
                        <a:spcAft>
                          <a:spcPts val="600"/>
                        </a:spcAft>
                        <a:buClrTx/>
                        <a:buSzTx/>
                        <a:buFontTx/>
                        <a:buNone/>
                        <a:tabLst/>
                        <a:defRPr/>
                      </a:pPr>
                      <a:r>
                        <a:rPr lang="en-GB" sz="1200" dirty="0">
                          <a:solidFill>
                            <a:schemeClr val="tx1"/>
                          </a:solidFill>
                        </a:rPr>
                        <a:t>where food comes from/food miles</a:t>
                      </a:r>
                    </a:p>
                    <a:p>
                      <a:pPr marL="0" marR="0" lvl="0" indent="0" algn="l" defTabSz="914400" rtl="0" eaLnBrk="1" fontAlgn="auto" latinLnBrk="0" hangingPunct="1">
                        <a:lnSpc>
                          <a:spcPct val="100000"/>
                        </a:lnSpc>
                        <a:spcBef>
                          <a:spcPts val="0"/>
                        </a:spcBef>
                        <a:spcAft>
                          <a:spcPts val="600"/>
                        </a:spcAft>
                        <a:buClrTx/>
                        <a:buSzTx/>
                        <a:buFontTx/>
                        <a:buNone/>
                        <a:tabLst/>
                        <a:defRPr/>
                      </a:pPr>
                      <a:r>
                        <a:rPr lang="en-GB" sz="1200" dirty="0">
                          <a:solidFill>
                            <a:schemeClr val="tx1"/>
                          </a:solidFill>
                        </a:rPr>
                        <a:t>Conservation of food, water and energy</a:t>
                      </a:r>
                    </a:p>
                    <a:p>
                      <a:pPr marL="0" marR="0" lvl="0" indent="0" algn="l" defTabSz="914400" rtl="0" eaLnBrk="1" fontAlgn="auto" latinLnBrk="0" hangingPunct="1">
                        <a:lnSpc>
                          <a:spcPct val="100000"/>
                        </a:lnSpc>
                        <a:spcBef>
                          <a:spcPts val="0"/>
                        </a:spcBef>
                        <a:spcAft>
                          <a:spcPts val="600"/>
                        </a:spcAft>
                        <a:buClrTx/>
                        <a:buSzTx/>
                        <a:buFontTx/>
                        <a:buNone/>
                        <a:tabLst/>
                        <a:defRPr/>
                      </a:pPr>
                      <a:r>
                        <a:rPr lang="en-GB" sz="1200" dirty="0">
                          <a:solidFill>
                            <a:schemeClr val="tx1"/>
                          </a:solidFill>
                        </a:rPr>
                        <a:t>Distribution of natural resources</a:t>
                      </a:r>
                    </a:p>
                    <a:p>
                      <a:pPr>
                        <a:spcAft>
                          <a:spcPts val="600"/>
                        </a:spcAft>
                      </a:pPr>
                      <a:r>
                        <a:rPr lang="en-GB" sz="1200" dirty="0">
                          <a:solidFill>
                            <a:schemeClr val="tx1"/>
                          </a:solidFill>
                        </a:rPr>
                        <a:t>Describe features of mountains</a:t>
                      </a:r>
                    </a:p>
                    <a:p>
                      <a:pPr>
                        <a:spcAft>
                          <a:spcPts val="600"/>
                        </a:spcAft>
                      </a:pPr>
                      <a:r>
                        <a:rPr lang="en-GB" sz="1200" dirty="0">
                          <a:solidFill>
                            <a:schemeClr val="tx1"/>
                          </a:solidFill>
                        </a:rPr>
                        <a:t>How different types of mountains are formed.</a:t>
                      </a:r>
                    </a:p>
                    <a:p>
                      <a:pPr>
                        <a:spcAft>
                          <a:spcPts val="600"/>
                        </a:spcAft>
                      </a:pPr>
                      <a:r>
                        <a:rPr lang="en-GB" sz="1200" dirty="0">
                          <a:solidFill>
                            <a:schemeClr val="tx1"/>
                          </a:solidFill>
                        </a:rPr>
                        <a:t>Review water cycle</a:t>
                      </a:r>
                    </a:p>
                    <a:p>
                      <a:pPr>
                        <a:spcAft>
                          <a:spcPts val="600"/>
                        </a:spcAft>
                      </a:pPr>
                      <a:r>
                        <a:rPr lang="en-GB" sz="1200" dirty="0">
                          <a:solidFill>
                            <a:schemeClr val="tx1"/>
                          </a:solidFill>
                        </a:rPr>
                        <a:t>Describe key features of river system</a:t>
                      </a:r>
                    </a:p>
                    <a:p>
                      <a:pPr>
                        <a:spcAft>
                          <a:spcPts val="600"/>
                        </a:spcAft>
                      </a:pPr>
                      <a:r>
                        <a:rPr lang="en-GB" sz="1200" dirty="0">
                          <a:solidFill>
                            <a:schemeClr val="tx1"/>
                          </a:solidFill>
                        </a:rPr>
                        <a:t>Changing position of Thames</a:t>
                      </a:r>
                    </a:p>
                    <a:p>
                      <a:pPr>
                        <a:spcAft>
                          <a:spcPts val="600"/>
                        </a:spcAft>
                      </a:pPr>
                      <a:r>
                        <a:rPr lang="en-GB" sz="1200" dirty="0">
                          <a:solidFill>
                            <a:schemeClr val="tx1"/>
                          </a:solidFill>
                        </a:rPr>
                        <a:t>Key physical and human features of Brazil</a:t>
                      </a:r>
                    </a:p>
                    <a:p>
                      <a:pPr>
                        <a:spcAft>
                          <a:spcPts val="600"/>
                        </a:spcAft>
                      </a:pPr>
                      <a:endParaRPr lang="en-GB" sz="1200" dirty="0">
                        <a:solidFill>
                          <a:schemeClr val="tx1"/>
                        </a:solidFill>
                      </a:endParaRPr>
                    </a:p>
                    <a:p>
                      <a:pPr>
                        <a:spcAft>
                          <a:spcPts val="600"/>
                        </a:spcAft>
                      </a:pPr>
                      <a:r>
                        <a:rPr lang="en-GB" sz="1200" dirty="0">
                          <a:solidFill>
                            <a:schemeClr val="tx1"/>
                          </a:solidFill>
                        </a:rPr>
                        <a:t>Key Vocabulary: Environmental, settlement, resources, services, goods, electricity, generation, renewable, solar/wind power, biomass, import/export, trade, efficiency, carbon footprint, conservation, summit, outcrop, valley, ridge, peak plateau, fold/fault-block/dome/plateau mountains, erosion, deposition, meander, oxbow, source, tributary</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747878836"/>
                  </a:ext>
                </a:extLst>
              </a:tr>
            </a:tbl>
          </a:graphicData>
        </a:graphic>
      </p:graphicFrame>
    </p:spTree>
    <p:extLst>
      <p:ext uri="{BB962C8B-B14F-4D97-AF65-F5344CB8AC3E}">
        <p14:creationId xmlns:p14="http://schemas.microsoft.com/office/powerpoint/2010/main" val="2038808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63A9F48-A515-8ACA-8D83-751665B28480}"/>
              </a:ext>
            </a:extLst>
          </p:cNvPr>
          <p:cNvGraphicFramePr>
            <a:graphicFrameLocks noGrp="1"/>
          </p:cNvGraphicFramePr>
          <p:nvPr>
            <p:extLst>
              <p:ext uri="{D42A27DB-BD31-4B8C-83A1-F6EECF244321}">
                <p14:modId xmlns:p14="http://schemas.microsoft.com/office/powerpoint/2010/main" val="3676266964"/>
              </p:ext>
            </p:extLst>
          </p:nvPr>
        </p:nvGraphicFramePr>
        <p:xfrm>
          <a:off x="365761" y="110066"/>
          <a:ext cx="11460477" cy="6075680"/>
        </p:xfrm>
        <a:graphic>
          <a:graphicData uri="http://schemas.openxmlformats.org/drawingml/2006/table">
            <a:tbl>
              <a:tblPr firstRow="1" bandRow="1">
                <a:tableStyleId>{5C22544A-7EE6-4342-B048-85BDC9FD1C3A}</a:tableStyleId>
              </a:tblPr>
              <a:tblGrid>
                <a:gridCol w="1637211">
                  <a:extLst>
                    <a:ext uri="{9D8B030D-6E8A-4147-A177-3AD203B41FA5}">
                      <a16:colId xmlns:a16="http://schemas.microsoft.com/office/drawing/2014/main" val="1806172705"/>
                    </a:ext>
                  </a:extLst>
                </a:gridCol>
                <a:gridCol w="3274422">
                  <a:extLst>
                    <a:ext uri="{9D8B030D-6E8A-4147-A177-3AD203B41FA5}">
                      <a16:colId xmlns:a16="http://schemas.microsoft.com/office/drawing/2014/main" val="677120579"/>
                    </a:ext>
                  </a:extLst>
                </a:gridCol>
                <a:gridCol w="3274422">
                  <a:extLst>
                    <a:ext uri="{9D8B030D-6E8A-4147-A177-3AD203B41FA5}">
                      <a16:colId xmlns:a16="http://schemas.microsoft.com/office/drawing/2014/main" val="2549146131"/>
                    </a:ext>
                  </a:extLst>
                </a:gridCol>
                <a:gridCol w="3274422">
                  <a:extLst>
                    <a:ext uri="{9D8B030D-6E8A-4147-A177-3AD203B41FA5}">
                      <a16:colId xmlns:a16="http://schemas.microsoft.com/office/drawing/2014/main" val="4075135489"/>
                    </a:ext>
                  </a:extLst>
                </a:gridCol>
              </a:tblGrid>
              <a:tr h="370840">
                <a:tc gridSpan="4">
                  <a:txBody>
                    <a:bodyPr/>
                    <a:lstStyle/>
                    <a:p>
                      <a:pPr algn="ctr"/>
                      <a:r>
                        <a:rPr lang="en-GB" sz="1200" dirty="0">
                          <a:solidFill>
                            <a:schemeClr val="bg1"/>
                          </a:solidFill>
                        </a:rPr>
                        <a:t>Skills progression based on the Geographical Association.</a:t>
                      </a:r>
                    </a:p>
                  </a:txBody>
                  <a:tcPr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0070C0"/>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solidFill>
                          <a:schemeClr val="tx1"/>
                        </a:solidFill>
                      </a:endParaRPr>
                    </a:p>
                  </a:txBody>
                  <a:tcPr>
                    <a:lnL w="12700" cap="flat" cmpd="sng" algn="ctr">
                      <a:solidFill>
                        <a:srgbClr val="0070C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27128522"/>
                  </a:ext>
                </a:extLst>
              </a:tr>
              <a:tr h="370840">
                <a:tc rowSpan="2">
                  <a:txBody>
                    <a:bodyPr/>
                    <a:lstStyle/>
                    <a:p>
                      <a:pPr fontAlgn="base">
                        <a:lnSpc>
                          <a:spcPct val="107000"/>
                        </a:lnSpc>
                        <a:spcBef>
                          <a:spcPts val="900"/>
                        </a:spcBef>
                        <a:spcAft>
                          <a:spcPts val="900"/>
                        </a:spcAft>
                      </a:pPr>
                      <a:r>
                        <a:rPr lang="en-GB" sz="1200" b="1" kern="1200" dirty="0">
                          <a:solidFill>
                            <a:schemeClr val="tx1"/>
                          </a:solidFill>
                          <a:effectLst/>
                          <a:latin typeface="+mn-lt"/>
                          <a:ea typeface="+mn-ea"/>
                          <a:cs typeface="+mn-cs"/>
                        </a:rPr>
                        <a:t>Fieldwork and Map skills</a:t>
                      </a:r>
                    </a:p>
                    <a:p>
                      <a:pPr fontAlgn="base">
                        <a:lnSpc>
                          <a:spcPct val="107000"/>
                        </a:lnSpc>
                        <a:spcBef>
                          <a:spcPts val="900"/>
                        </a:spcBef>
                        <a:spcAft>
                          <a:spcPts val="900"/>
                        </a:spcAft>
                      </a:pPr>
                      <a:r>
                        <a:rPr lang="en-GB" sz="1200" b="1" dirty="0"/>
                        <a:t>Fieldwork</a:t>
                      </a:r>
                      <a:r>
                        <a:rPr lang="en-GB" sz="1200" dirty="0"/>
                        <a:t> involves going out to collect data in real places </a:t>
                      </a:r>
                    </a:p>
                    <a:p>
                      <a:pPr fontAlgn="base">
                        <a:lnSpc>
                          <a:spcPct val="107000"/>
                        </a:lnSpc>
                        <a:spcBef>
                          <a:spcPts val="900"/>
                        </a:spcBef>
                        <a:spcAft>
                          <a:spcPts val="900"/>
                        </a:spcAft>
                      </a:pPr>
                      <a:r>
                        <a:rPr lang="en-GB" sz="1200" b="1" dirty="0"/>
                        <a:t>Map skills</a:t>
                      </a:r>
                      <a:r>
                        <a:rPr lang="en-GB" sz="1200" dirty="0"/>
                        <a:t> include reading and interpreting maps, using symbols, scales, grid references, and creating maps to present information.</a:t>
                      </a:r>
                      <a:endParaRPr lang="en-GB" sz="1200" b="1" kern="1200" dirty="0">
                        <a:solidFill>
                          <a:schemeClr val="tx1"/>
                        </a:solidFill>
                        <a:effectLst/>
                        <a:latin typeface="+mn-lt"/>
                        <a:ea typeface="+mn-ea"/>
                        <a:cs typeface="+mn-cs"/>
                      </a:endParaRPr>
                    </a:p>
                  </a:txBody>
                  <a:tcPr marL="47625" marR="47625" marT="47625" marB="47625">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dirty="0">
                          <a:solidFill>
                            <a:schemeClr val="tx1"/>
                          </a:solidFill>
                        </a:rPr>
                        <a:t>KS1</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dirty="0">
                          <a:solidFill>
                            <a:schemeClr val="tx1"/>
                          </a:solidFill>
                        </a:rPr>
                        <a:t>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r>
                        <a:rPr lang="en-GB" sz="1200" dirty="0">
                          <a:solidFill>
                            <a:schemeClr val="tx1"/>
                          </a:solidFill>
                        </a:rPr>
                        <a:t>UKS2</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4054706669"/>
                  </a:ext>
                </a:extLst>
              </a:tr>
              <a:tr h="1204808">
                <a:tc vMerge="1">
                  <a:txBody>
                    <a:bodyPr/>
                    <a:lstStyle/>
                    <a:p>
                      <a:endParaRPr/>
                    </a:p>
                  </a:txBody>
                  <a:tcPr marL="47625" marR="47625" marT="47625" marB="47625">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Make a ‘Messy Map’ of our classroom and London features</a:t>
                      </a:r>
                    </a:p>
                    <a:p>
                      <a:pPr>
                        <a:spcAft>
                          <a:spcPts val="600"/>
                        </a:spcAft>
                      </a:pPr>
                      <a:r>
                        <a:rPr lang="en-GB" sz="1200" dirty="0">
                          <a:solidFill>
                            <a:schemeClr val="tx1"/>
                          </a:solidFill>
                        </a:rPr>
                        <a:t>Find key features on an aerial photograph. </a:t>
                      </a:r>
                    </a:p>
                    <a:p>
                      <a:pPr>
                        <a:spcAft>
                          <a:spcPts val="600"/>
                        </a:spcAft>
                      </a:pPr>
                      <a:r>
                        <a:rPr lang="en-GB" sz="1200" dirty="0">
                          <a:solidFill>
                            <a:schemeClr val="tx1"/>
                          </a:solidFill>
                        </a:rPr>
                        <a:t>Use an aerial plan</a:t>
                      </a:r>
                    </a:p>
                    <a:p>
                      <a:pPr>
                        <a:spcAft>
                          <a:spcPts val="600"/>
                        </a:spcAft>
                      </a:pPr>
                      <a:r>
                        <a:rPr lang="en-GB" sz="1200" dirty="0">
                          <a:solidFill>
                            <a:schemeClr val="tx1"/>
                          </a:solidFill>
                        </a:rPr>
                        <a:t>Use a compass and identify N, S, E, W</a:t>
                      </a:r>
                    </a:p>
                    <a:p>
                      <a:pPr>
                        <a:spcAft>
                          <a:spcPts val="600"/>
                        </a:spcAft>
                      </a:pPr>
                      <a:r>
                        <a:rPr lang="en-GB" sz="1200" dirty="0">
                          <a:solidFill>
                            <a:schemeClr val="tx1"/>
                          </a:solidFill>
                        </a:rPr>
                        <a:t>Use simple fieldwork and observational sills to study surrounding area</a:t>
                      </a:r>
                    </a:p>
                    <a:p>
                      <a:pPr>
                        <a:spcAft>
                          <a:spcPts val="600"/>
                        </a:spcAft>
                      </a:pPr>
                      <a:r>
                        <a:rPr lang="en-GB" sz="1200" dirty="0">
                          <a:solidFill>
                            <a:schemeClr val="tx1"/>
                          </a:solidFill>
                        </a:rPr>
                        <a:t>Identify local features and hot and cold areas of the world using map and atlases</a:t>
                      </a:r>
                    </a:p>
                    <a:p>
                      <a:pPr>
                        <a:spcAft>
                          <a:spcPts val="600"/>
                        </a:spcAft>
                      </a:pPr>
                      <a:r>
                        <a:rPr lang="en-GB" sz="1200" dirty="0">
                          <a:solidFill>
                            <a:schemeClr val="tx1"/>
                          </a:solidFill>
                        </a:rPr>
                        <a:t>Use weather symbols</a:t>
                      </a:r>
                    </a:p>
                    <a:p>
                      <a:pPr>
                        <a:spcAft>
                          <a:spcPts val="600"/>
                        </a:spcAft>
                      </a:pPr>
                      <a:r>
                        <a:rPr lang="en-GB" sz="1200" dirty="0">
                          <a:solidFill>
                            <a:schemeClr val="tx1"/>
                          </a:solidFill>
                        </a:rPr>
                        <a:t>Trip to Holly Lodge – pond dipping fieldwork</a:t>
                      </a:r>
                    </a:p>
                    <a:p>
                      <a:pPr>
                        <a:spcAft>
                          <a:spcPts val="600"/>
                        </a:spcAft>
                      </a:pPr>
                      <a:r>
                        <a:rPr lang="en-GB" sz="1200" dirty="0">
                          <a:solidFill>
                            <a:schemeClr val="tx1"/>
                          </a:solidFill>
                        </a:rPr>
                        <a:t>Plan journeys</a:t>
                      </a:r>
                    </a:p>
                    <a:p>
                      <a:pPr>
                        <a:spcAft>
                          <a:spcPts val="600"/>
                        </a:spcAft>
                      </a:pPr>
                      <a:r>
                        <a:rPr lang="en-GB" sz="1200" dirty="0">
                          <a:solidFill>
                            <a:schemeClr val="tx1"/>
                          </a:solidFill>
                        </a:rPr>
                        <a:t>Identify key features on a map.</a:t>
                      </a:r>
                    </a:p>
                    <a:p>
                      <a:pPr marL="0" marR="0" lvl="0" indent="0" algn="l" defTabSz="914400" rtl="0" eaLnBrk="1" fontAlgn="auto" latinLnBrk="0" hangingPunct="1">
                        <a:lnSpc>
                          <a:spcPct val="100000"/>
                        </a:lnSpc>
                        <a:spcBef>
                          <a:spcPts val="0"/>
                        </a:spcBef>
                        <a:spcAft>
                          <a:spcPts val="600"/>
                        </a:spcAft>
                        <a:buClrTx/>
                        <a:buSzTx/>
                        <a:buFontTx/>
                        <a:buNone/>
                        <a:tabLst/>
                        <a:defRPr/>
                      </a:pPr>
                      <a:r>
                        <a:rPr lang="en-GB" sz="1200" dirty="0">
                          <a:solidFill>
                            <a:schemeClr val="tx1"/>
                          </a:solidFill>
                        </a:rPr>
                        <a:t>Use a compass and identify N, S, E, W</a:t>
                      </a:r>
                    </a:p>
                    <a:p>
                      <a:pPr>
                        <a:spcAft>
                          <a:spcPts val="600"/>
                        </a:spcAft>
                      </a:pPr>
                      <a:r>
                        <a:rPr lang="en-GB" sz="1200" dirty="0">
                          <a:solidFill>
                            <a:schemeClr val="tx1"/>
                          </a:solidFill>
                        </a:rPr>
                        <a:t>Plan and follow routes </a:t>
                      </a:r>
                    </a:p>
                    <a:p>
                      <a:pPr>
                        <a:spcAft>
                          <a:spcPts val="600"/>
                        </a:spcAft>
                      </a:pPr>
                      <a:r>
                        <a:rPr lang="en-GB" sz="1200" dirty="0">
                          <a:solidFill>
                            <a:schemeClr val="tx1"/>
                          </a:solidFill>
                        </a:rPr>
                        <a:t>Create sketch maps</a:t>
                      </a:r>
                    </a:p>
                    <a:p>
                      <a:pPr>
                        <a:spcAft>
                          <a:spcPts val="600"/>
                        </a:spcAft>
                      </a:pPr>
                      <a:r>
                        <a:rPr lang="en-GB" sz="1200" dirty="0">
                          <a:solidFill>
                            <a:schemeClr val="tx1"/>
                          </a:solidFill>
                        </a:rPr>
                        <a:t>Use an Atlas</a:t>
                      </a:r>
                    </a:p>
                    <a:p>
                      <a:pPr>
                        <a:spcAft>
                          <a:spcPts val="600"/>
                        </a:spcAft>
                      </a:pPr>
                      <a:endParaRPr lang="en-GB" sz="1200" dirty="0">
                        <a:solidFill>
                          <a:schemeClr val="tx1"/>
                        </a:solidFill>
                      </a:endParaRPr>
                    </a:p>
                    <a:p>
                      <a:pPr>
                        <a:spcAft>
                          <a:spcPts val="600"/>
                        </a:spcAft>
                      </a:pPr>
                      <a:r>
                        <a:rPr lang="en-GB" sz="1200" dirty="0">
                          <a:solidFill>
                            <a:schemeClr val="tx1"/>
                          </a:solidFill>
                        </a:rPr>
                        <a:t>Key Vocabulary: Compass, north, south, east, west, features, map, aerial view, aerial plan, key, position, direction, atlas, symbols</a:t>
                      </a:r>
                    </a:p>
                    <a:p>
                      <a:pPr>
                        <a:spcAft>
                          <a:spcPts val="600"/>
                        </a:spcAft>
                      </a:pPr>
                      <a:r>
                        <a:rPr lang="en-GB" sz="1200" dirty="0">
                          <a:solidFill>
                            <a:schemeClr val="tx1"/>
                          </a:solidFill>
                        </a:rPr>
                        <a:t>Map, coast, the UK, map, route, journey</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Use maps and atlases  to locate places and geographical features</a:t>
                      </a:r>
                    </a:p>
                    <a:p>
                      <a:pPr>
                        <a:spcAft>
                          <a:spcPts val="600"/>
                        </a:spcAft>
                      </a:pPr>
                      <a:r>
                        <a:rPr lang="en-GB" sz="1200" dirty="0">
                          <a:solidFill>
                            <a:schemeClr val="tx1"/>
                          </a:solidFill>
                        </a:rPr>
                        <a:t>Fieldwork to observe, record and present human features.</a:t>
                      </a:r>
                    </a:p>
                    <a:p>
                      <a:pPr>
                        <a:spcAft>
                          <a:spcPts val="600"/>
                        </a:spcAft>
                      </a:pPr>
                      <a:r>
                        <a:rPr lang="en-GB" sz="1200" dirty="0">
                          <a:solidFill>
                            <a:schemeClr val="tx1"/>
                          </a:solidFill>
                        </a:rPr>
                        <a:t>Use Ordnance Survey maps</a:t>
                      </a:r>
                    </a:p>
                    <a:p>
                      <a:pPr>
                        <a:spcAft>
                          <a:spcPts val="600"/>
                        </a:spcAft>
                      </a:pPr>
                      <a:r>
                        <a:rPr lang="en-GB" sz="1200" dirty="0">
                          <a:solidFill>
                            <a:schemeClr val="tx1"/>
                          </a:solidFill>
                        </a:rPr>
                        <a:t>Use 4 figure grid refs</a:t>
                      </a:r>
                    </a:p>
                    <a:p>
                      <a:pPr>
                        <a:spcAft>
                          <a:spcPts val="600"/>
                        </a:spcAft>
                      </a:pPr>
                      <a:r>
                        <a:rPr lang="en-GB" sz="1200" dirty="0">
                          <a:solidFill>
                            <a:schemeClr val="tx1"/>
                          </a:solidFill>
                        </a:rPr>
                        <a:t>Use maps as evidence of settlements past and present and change over time.</a:t>
                      </a:r>
                    </a:p>
                    <a:p>
                      <a:pPr>
                        <a:spcAft>
                          <a:spcPts val="600"/>
                        </a:spcAft>
                      </a:pPr>
                      <a:r>
                        <a:rPr lang="en-GB" sz="1200" dirty="0">
                          <a:solidFill>
                            <a:schemeClr val="tx1"/>
                          </a:solidFill>
                        </a:rPr>
                        <a:t>Use of Globes, atlases and maps to locate lines of latitude and longitude and tropics of Cancer and Capricorn</a:t>
                      </a:r>
                    </a:p>
                    <a:p>
                      <a:pPr>
                        <a:spcAft>
                          <a:spcPts val="600"/>
                        </a:spcAft>
                      </a:pPr>
                      <a:r>
                        <a:rPr lang="en-GB" sz="1200" dirty="0">
                          <a:solidFill>
                            <a:schemeClr val="tx1"/>
                          </a:solidFill>
                        </a:rPr>
                        <a:t>Use digital mapping skills</a:t>
                      </a:r>
                    </a:p>
                    <a:p>
                      <a:pPr>
                        <a:spcAft>
                          <a:spcPts val="600"/>
                        </a:spcAft>
                      </a:pPr>
                      <a:r>
                        <a:rPr lang="en-GB" sz="1200" dirty="0">
                          <a:solidFill>
                            <a:schemeClr val="tx1"/>
                          </a:solidFill>
                        </a:rPr>
                        <a:t>Understand scales and keys</a:t>
                      </a:r>
                    </a:p>
                    <a:p>
                      <a:pPr>
                        <a:spcAft>
                          <a:spcPts val="600"/>
                        </a:spcAft>
                      </a:pPr>
                      <a:endParaRPr lang="en-GB" sz="1200" dirty="0">
                        <a:solidFill>
                          <a:schemeClr val="tx1"/>
                        </a:solidFill>
                      </a:endParaRPr>
                    </a:p>
                    <a:p>
                      <a:pPr>
                        <a:spcAft>
                          <a:spcPts val="600"/>
                        </a:spcAft>
                      </a:pPr>
                      <a:r>
                        <a:rPr lang="en-GB" sz="1200" dirty="0">
                          <a:solidFill>
                            <a:schemeClr val="tx1"/>
                          </a:solidFill>
                        </a:rPr>
                        <a:t>Key Vocabulary: Sketch map, aerial view, feature, annotation, landmark, distance, key, symbol, land use, urban, rural, population, coordinates</a:t>
                      </a:r>
                    </a:p>
                    <a:p>
                      <a:pPr>
                        <a:spcAft>
                          <a:spcPts val="600"/>
                        </a:spcAft>
                      </a:pPr>
                      <a:r>
                        <a:rPr lang="en-GB" sz="1200" dirty="0">
                          <a:solidFill>
                            <a:schemeClr val="tx1"/>
                          </a:solidFill>
                        </a:rPr>
                        <a:t>Urban, rural, land use, distance, population, feature, </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tc>
                  <a:txBody>
                    <a:bodyPr/>
                    <a:lstStyle/>
                    <a:p>
                      <a:pPr>
                        <a:spcAft>
                          <a:spcPts val="600"/>
                        </a:spcAft>
                      </a:pPr>
                      <a:r>
                        <a:rPr lang="en-GB" sz="1200" dirty="0">
                          <a:solidFill>
                            <a:schemeClr val="tx1"/>
                          </a:solidFill>
                        </a:rPr>
                        <a:t>Use maps, atlases, Ordnance Survey maps to locate places and describe features</a:t>
                      </a:r>
                    </a:p>
                    <a:p>
                      <a:pPr>
                        <a:spcAft>
                          <a:spcPts val="600"/>
                        </a:spcAft>
                      </a:pPr>
                      <a:r>
                        <a:rPr lang="en-GB" sz="1200" dirty="0">
                          <a:solidFill>
                            <a:schemeClr val="tx1"/>
                          </a:solidFill>
                        </a:rPr>
                        <a:t>Use index and coordinates to find information in an atlas</a:t>
                      </a:r>
                    </a:p>
                    <a:p>
                      <a:pPr>
                        <a:spcAft>
                          <a:spcPts val="600"/>
                        </a:spcAft>
                      </a:pPr>
                      <a:r>
                        <a:rPr lang="en-GB" sz="1200" dirty="0">
                          <a:solidFill>
                            <a:schemeClr val="tx1"/>
                          </a:solidFill>
                        </a:rPr>
                        <a:t>Use 4 and 6-figure grid references</a:t>
                      </a:r>
                    </a:p>
                    <a:p>
                      <a:pPr>
                        <a:spcAft>
                          <a:spcPts val="600"/>
                        </a:spcAft>
                      </a:pPr>
                      <a:r>
                        <a:rPr lang="en-GB" sz="1200" dirty="0">
                          <a:solidFill>
                            <a:schemeClr val="tx1"/>
                          </a:solidFill>
                        </a:rPr>
                        <a:t>Use 8 points of  compass points to describe routes/plan journeys</a:t>
                      </a:r>
                    </a:p>
                    <a:p>
                      <a:pPr>
                        <a:spcAft>
                          <a:spcPts val="600"/>
                        </a:spcAft>
                      </a:pPr>
                      <a:r>
                        <a:rPr lang="en-GB" sz="1200" dirty="0">
                          <a:solidFill>
                            <a:schemeClr val="tx1"/>
                          </a:solidFill>
                        </a:rPr>
                        <a:t>Understand lines of latitude and longitude</a:t>
                      </a:r>
                    </a:p>
                    <a:p>
                      <a:pPr>
                        <a:spcAft>
                          <a:spcPts val="600"/>
                        </a:spcAft>
                      </a:pPr>
                      <a:r>
                        <a:rPr lang="en-GB" sz="1200" dirty="0">
                          <a:solidFill>
                            <a:schemeClr val="tx1"/>
                          </a:solidFill>
                        </a:rPr>
                        <a:t>Diagrams and explanations of how rivers are formed</a:t>
                      </a:r>
                    </a:p>
                    <a:p>
                      <a:pPr>
                        <a:spcAft>
                          <a:spcPts val="600"/>
                        </a:spcAft>
                      </a:pPr>
                      <a:r>
                        <a:rPr lang="en-GB" sz="1200" dirty="0">
                          <a:solidFill>
                            <a:schemeClr val="tx1"/>
                          </a:solidFill>
                        </a:rPr>
                        <a:t>Research and present findings about rivers of the world</a:t>
                      </a:r>
                    </a:p>
                    <a:p>
                      <a:pPr>
                        <a:spcAft>
                          <a:spcPts val="600"/>
                        </a:spcAft>
                      </a:pPr>
                      <a:r>
                        <a:rPr lang="en-GB" sz="1200" dirty="0">
                          <a:solidFill>
                            <a:schemeClr val="tx1"/>
                          </a:solidFill>
                        </a:rPr>
                        <a:t>Map annotation</a:t>
                      </a:r>
                    </a:p>
                    <a:p>
                      <a:pPr>
                        <a:spcAft>
                          <a:spcPts val="0"/>
                        </a:spcAft>
                      </a:pPr>
                      <a:r>
                        <a:rPr lang="en-GB" sz="1200" dirty="0">
                          <a:solidFill>
                            <a:schemeClr val="tx1"/>
                          </a:solidFill>
                        </a:rPr>
                        <a:t>Debate</a:t>
                      </a:r>
                    </a:p>
                    <a:p>
                      <a:pPr marL="171450" indent="-171450">
                        <a:spcAft>
                          <a:spcPts val="0"/>
                        </a:spcAft>
                        <a:buFont typeface="Arial" panose="020B0604020202020204" pitchFamily="34" charset="0"/>
                        <a:buChar char="•"/>
                      </a:pPr>
                      <a:r>
                        <a:rPr lang="en-GB" sz="1200" dirty="0">
                          <a:solidFill>
                            <a:schemeClr val="tx1"/>
                          </a:solidFill>
                        </a:rPr>
                        <a:t>deforestation</a:t>
                      </a:r>
                    </a:p>
                    <a:p>
                      <a:pPr marL="171450" indent="-171450">
                        <a:spcAft>
                          <a:spcPts val="600"/>
                        </a:spcAft>
                        <a:buFont typeface="Arial" panose="020B0604020202020204" pitchFamily="34" charset="0"/>
                        <a:buChar char="•"/>
                      </a:pPr>
                      <a:r>
                        <a:rPr lang="en-GB" sz="1200" dirty="0">
                          <a:solidFill>
                            <a:schemeClr val="tx1"/>
                          </a:solidFill>
                        </a:rPr>
                        <a:t>impact of Olympics</a:t>
                      </a:r>
                    </a:p>
                    <a:p>
                      <a:pPr marL="0" indent="0">
                        <a:spcAft>
                          <a:spcPts val="600"/>
                        </a:spcAft>
                        <a:buFont typeface="Arial" panose="020B0604020202020204" pitchFamily="34" charset="0"/>
                        <a:buNone/>
                      </a:pPr>
                      <a:r>
                        <a:rPr lang="en-GB" sz="1200" dirty="0">
                          <a:solidFill>
                            <a:schemeClr val="tx1"/>
                          </a:solidFill>
                        </a:rPr>
                        <a:t>Report writing</a:t>
                      </a:r>
                    </a:p>
                    <a:p>
                      <a:pPr marL="0" indent="0">
                        <a:spcAft>
                          <a:spcPts val="600"/>
                        </a:spcAft>
                        <a:buFont typeface="Arial" panose="020B0604020202020204" pitchFamily="34" charset="0"/>
                        <a:buNone/>
                      </a:pPr>
                      <a:endParaRPr lang="en-GB" sz="1200" dirty="0">
                        <a:solidFill>
                          <a:schemeClr val="tx1"/>
                        </a:solidFill>
                      </a:endParaRPr>
                    </a:p>
                    <a:p>
                      <a:pPr>
                        <a:spcAft>
                          <a:spcPts val="600"/>
                        </a:spcAft>
                      </a:pPr>
                      <a:r>
                        <a:rPr lang="en-GB" sz="1200" dirty="0">
                          <a:solidFill>
                            <a:schemeClr val="tx1"/>
                          </a:solidFill>
                        </a:rPr>
                        <a:t>Key Vocabulary: Atlas, index, coordinates, key, symbol, Ordnance Survey, key, measure, observe, record, map, </a:t>
                      </a:r>
                    </a:p>
                    <a:p>
                      <a:pPr>
                        <a:spcAft>
                          <a:spcPts val="600"/>
                        </a:spcAft>
                      </a:pPr>
                      <a:r>
                        <a:rPr lang="en-GB" sz="1200" dirty="0">
                          <a:solidFill>
                            <a:schemeClr val="tx1"/>
                          </a:solidFill>
                        </a:rPr>
                        <a:t>Atlas, map, record, observe, debate, discuss, balanced argument </a:t>
                      </a:r>
                    </a:p>
                  </a:txBody>
                  <a:tcP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chemeClr val="bg1"/>
                    </a:solidFill>
                  </a:tcPr>
                </a:tc>
                <a:extLst>
                  <a:ext uri="{0D108BD9-81ED-4DB2-BD59-A6C34878D82A}">
                    <a16:rowId xmlns:a16="http://schemas.microsoft.com/office/drawing/2014/main" val="747878836"/>
                  </a:ext>
                </a:extLst>
              </a:tr>
            </a:tbl>
          </a:graphicData>
        </a:graphic>
      </p:graphicFrame>
    </p:spTree>
    <p:extLst>
      <p:ext uri="{BB962C8B-B14F-4D97-AF65-F5344CB8AC3E}">
        <p14:creationId xmlns:p14="http://schemas.microsoft.com/office/powerpoint/2010/main" val="13542675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340</TotalTime>
  <Words>1655</Words>
  <Application>Microsoft Office PowerPoint</Application>
  <PresentationFormat>Widescreen</PresentationFormat>
  <Paragraphs>176</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Trimby</dc:creator>
  <cp:lastModifiedBy>Catherine Trimby</cp:lastModifiedBy>
  <cp:revision>8</cp:revision>
  <dcterms:created xsi:type="dcterms:W3CDTF">2023-10-07T09:42:57Z</dcterms:created>
  <dcterms:modified xsi:type="dcterms:W3CDTF">2026-05-04T09:56:59Z</dcterms:modified>
</cp:coreProperties>
</file>