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300" r:id="rId3"/>
    <p:sldId id="258" r:id="rId4"/>
    <p:sldId id="274" r:id="rId5"/>
    <p:sldId id="259" r:id="rId6"/>
    <p:sldId id="276" r:id="rId7"/>
    <p:sldId id="277" r:id="rId8"/>
    <p:sldId id="260" r:id="rId9"/>
    <p:sldId id="261" r:id="rId10"/>
    <p:sldId id="262" r:id="rId11"/>
    <p:sldId id="275" r:id="rId12"/>
    <p:sldId id="286" r:id="rId13"/>
    <p:sldId id="288" r:id="rId14"/>
    <p:sldId id="287" r:id="rId15"/>
    <p:sldId id="285" r:id="rId16"/>
    <p:sldId id="289" r:id="rId17"/>
    <p:sldId id="290" r:id="rId18"/>
    <p:sldId id="291" r:id="rId19"/>
    <p:sldId id="283" r:id="rId20"/>
    <p:sldId id="292" r:id="rId21"/>
    <p:sldId id="301" r:id="rId22"/>
    <p:sldId id="263" r:id="rId23"/>
    <p:sldId id="294" r:id="rId24"/>
    <p:sldId id="295" r:id="rId25"/>
    <p:sldId id="279" r:id="rId26"/>
    <p:sldId id="267" r:id="rId27"/>
    <p:sldId id="269" r:id="rId28"/>
    <p:sldId id="299" r:id="rId29"/>
    <p:sldId id="281" r:id="rId30"/>
    <p:sldId id="282" r:id="rId31"/>
    <p:sldId id="302" r:id="rId32"/>
    <p:sldId id="303" r:id="rId33"/>
    <p:sldId id="304" r:id="rId34"/>
    <p:sldId id="309" r:id="rId35"/>
    <p:sldId id="310" r:id="rId36"/>
    <p:sldId id="311" r:id="rId37"/>
    <p:sldId id="312" r:id="rId38"/>
    <p:sldId id="284" r:id="rId39"/>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22" autoAdjust="0"/>
    <p:restoredTop sz="94660"/>
  </p:normalViewPr>
  <p:slideViewPr>
    <p:cSldViewPr snapToGrid="0">
      <p:cViewPr varScale="1">
        <p:scale>
          <a:sx n="84" d="100"/>
          <a:sy n="84" d="100"/>
        </p:scale>
        <p:origin x="816"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D850D334-515C-4621-9F14-C8BB4E6AE237}" type="datetimeFigureOut">
              <a:rPr lang="en-GB" smtClean="0"/>
              <a:t>26/09/2024</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AEA37E0D-A173-4033-9F18-44A3F45192CE}" type="slidenum">
              <a:rPr lang="en-GB" smtClean="0"/>
              <a:t>‹#›</a:t>
            </a:fld>
            <a:endParaRPr lang="en-GB" dirty="0"/>
          </a:p>
        </p:txBody>
      </p:sp>
    </p:spTree>
    <p:extLst>
      <p:ext uri="{BB962C8B-B14F-4D97-AF65-F5344CB8AC3E}">
        <p14:creationId xmlns:p14="http://schemas.microsoft.com/office/powerpoint/2010/main" val="17454797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EA37E0D-A173-4033-9F18-44A3F45192CE}" type="slidenum">
              <a:rPr lang="en-GB" smtClean="0"/>
              <a:t>1</a:t>
            </a:fld>
            <a:endParaRPr lang="en-GB" dirty="0"/>
          </a:p>
        </p:txBody>
      </p:sp>
    </p:spTree>
    <p:extLst>
      <p:ext uri="{BB962C8B-B14F-4D97-AF65-F5344CB8AC3E}">
        <p14:creationId xmlns:p14="http://schemas.microsoft.com/office/powerpoint/2010/main" val="38003280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p:spPr>
        <p:txBody>
          <a:bodyPr/>
          <a:lstStyle/>
          <a:p>
            <a:endParaRPr lang="en-US" altLang="en-US" dirty="0">
              <a:latin typeface="Arial" panose="020B0604020202020204" pitchFamily="34" charset="0"/>
            </a:endParaRPr>
          </a:p>
        </p:txBody>
      </p:sp>
      <p:sp>
        <p:nvSpPr>
          <p:cNvPr id="79876"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0811B8D-AFA8-4CAA-8D51-DA41631DCCDE}" type="slidenum">
              <a:rPr lang="en-GB" altLang="en-US"/>
              <a:pPr>
                <a:spcBef>
                  <a:spcPct val="0"/>
                </a:spcBef>
              </a:pPr>
              <a:t>6</a:t>
            </a:fld>
            <a:endParaRPr lang="en-GB" altLang="en-US" dirty="0"/>
          </a:p>
        </p:txBody>
      </p:sp>
    </p:spTree>
    <p:extLst>
      <p:ext uri="{BB962C8B-B14F-4D97-AF65-F5344CB8AC3E}">
        <p14:creationId xmlns:p14="http://schemas.microsoft.com/office/powerpoint/2010/main" val="41993405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p:spPr>
        <p:txBody>
          <a:bodyPr/>
          <a:lstStyle/>
          <a:p>
            <a:endParaRPr lang="en-US" altLang="en-US" dirty="0">
              <a:latin typeface="Arial" panose="020B0604020202020204" pitchFamily="34" charset="0"/>
            </a:endParaRPr>
          </a:p>
        </p:txBody>
      </p:sp>
      <p:sp>
        <p:nvSpPr>
          <p:cNvPr id="77828"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290C1EC-9E72-4498-91C7-6F9EF75F1C82}" type="slidenum">
              <a:rPr lang="en-GB" altLang="en-US"/>
              <a:pPr>
                <a:spcBef>
                  <a:spcPct val="0"/>
                </a:spcBef>
              </a:pPr>
              <a:t>7</a:t>
            </a:fld>
            <a:endParaRPr lang="en-GB" altLang="en-US" dirty="0"/>
          </a:p>
        </p:txBody>
      </p:sp>
    </p:spTree>
    <p:extLst>
      <p:ext uri="{BB962C8B-B14F-4D97-AF65-F5344CB8AC3E}">
        <p14:creationId xmlns:p14="http://schemas.microsoft.com/office/powerpoint/2010/main" val="25056524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D0B977-C6E4-4DDA-9278-21FD52DC223E}" type="slidenum">
              <a:rPr lang="en-GB" smtClean="0"/>
              <a:t>26</a:t>
            </a:fld>
            <a:endParaRPr lang="en-GB" dirty="0"/>
          </a:p>
        </p:txBody>
      </p:sp>
    </p:spTree>
    <p:extLst>
      <p:ext uri="{BB962C8B-B14F-4D97-AF65-F5344CB8AC3E}">
        <p14:creationId xmlns:p14="http://schemas.microsoft.com/office/powerpoint/2010/main" val="8718639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38D0B977-C6E4-4DDA-9278-21FD52DC223E}" type="slidenum">
              <a:rPr lang="en-GB" smtClean="0"/>
              <a:t>27</a:t>
            </a:fld>
            <a:endParaRPr lang="en-GB" dirty="0"/>
          </a:p>
        </p:txBody>
      </p:sp>
    </p:spTree>
    <p:extLst>
      <p:ext uri="{BB962C8B-B14F-4D97-AF65-F5344CB8AC3E}">
        <p14:creationId xmlns:p14="http://schemas.microsoft.com/office/powerpoint/2010/main" val="41177656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D0B977-C6E4-4DDA-9278-21FD52DC223E}" type="slidenum">
              <a:rPr lang="en-GB" smtClean="0"/>
              <a:t>28</a:t>
            </a:fld>
            <a:endParaRPr lang="en-GB" dirty="0"/>
          </a:p>
        </p:txBody>
      </p:sp>
    </p:spTree>
    <p:extLst>
      <p:ext uri="{BB962C8B-B14F-4D97-AF65-F5344CB8AC3E}">
        <p14:creationId xmlns:p14="http://schemas.microsoft.com/office/powerpoint/2010/main" val="26471370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EA37E0D-A173-4033-9F18-44A3F45192CE}" type="slidenum">
              <a:rPr lang="en-GB" smtClean="0"/>
              <a:t>34</a:t>
            </a:fld>
            <a:endParaRPr lang="en-GB" dirty="0"/>
          </a:p>
        </p:txBody>
      </p:sp>
    </p:spTree>
    <p:extLst>
      <p:ext uri="{BB962C8B-B14F-4D97-AF65-F5344CB8AC3E}">
        <p14:creationId xmlns:p14="http://schemas.microsoft.com/office/powerpoint/2010/main" val="15999820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0BC500B-3FAA-4CD5-B149-13E0133E4C1A}" type="datetimeFigureOut">
              <a:rPr lang="en-GB" smtClean="0"/>
              <a:t>26/09/2024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D56020-341F-49E8-A82C-204A2B36100A}" type="slidenum">
              <a:rPr lang="en-GB" smtClean="0"/>
              <a:t>‹#›</a:t>
            </a:fld>
            <a:endParaRPr lang="en-GB" dirty="0"/>
          </a:p>
        </p:txBody>
      </p:sp>
    </p:spTree>
    <p:extLst>
      <p:ext uri="{BB962C8B-B14F-4D97-AF65-F5344CB8AC3E}">
        <p14:creationId xmlns:p14="http://schemas.microsoft.com/office/powerpoint/2010/main" val="3495646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0BC500B-3FAA-4CD5-B149-13E0133E4C1A}" type="datetimeFigureOut">
              <a:rPr lang="en-GB" smtClean="0"/>
              <a:t>26/09/2024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D56020-341F-49E8-A82C-204A2B36100A}" type="slidenum">
              <a:rPr lang="en-GB" smtClean="0"/>
              <a:t>‹#›</a:t>
            </a:fld>
            <a:endParaRPr lang="en-GB" dirty="0"/>
          </a:p>
        </p:txBody>
      </p:sp>
    </p:spTree>
    <p:extLst>
      <p:ext uri="{BB962C8B-B14F-4D97-AF65-F5344CB8AC3E}">
        <p14:creationId xmlns:p14="http://schemas.microsoft.com/office/powerpoint/2010/main" val="4147990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0BC500B-3FAA-4CD5-B149-13E0133E4C1A}" type="datetimeFigureOut">
              <a:rPr lang="en-GB" smtClean="0"/>
              <a:t>26/09/2024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D56020-341F-49E8-A82C-204A2B36100A}" type="slidenum">
              <a:rPr lang="en-GB" smtClean="0"/>
              <a:t>‹#›</a:t>
            </a:fld>
            <a:endParaRPr lang="en-GB" dirty="0"/>
          </a:p>
        </p:txBody>
      </p:sp>
    </p:spTree>
    <p:extLst>
      <p:ext uri="{BB962C8B-B14F-4D97-AF65-F5344CB8AC3E}">
        <p14:creationId xmlns:p14="http://schemas.microsoft.com/office/powerpoint/2010/main" val="2464255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0BC500B-3FAA-4CD5-B149-13E0133E4C1A}" type="datetimeFigureOut">
              <a:rPr lang="en-GB" smtClean="0"/>
              <a:t>26/09/2024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D56020-341F-49E8-A82C-204A2B36100A}" type="slidenum">
              <a:rPr lang="en-GB" smtClean="0"/>
              <a:t>‹#›</a:t>
            </a:fld>
            <a:endParaRPr lang="en-GB" dirty="0"/>
          </a:p>
        </p:txBody>
      </p:sp>
    </p:spTree>
    <p:extLst>
      <p:ext uri="{BB962C8B-B14F-4D97-AF65-F5344CB8AC3E}">
        <p14:creationId xmlns:p14="http://schemas.microsoft.com/office/powerpoint/2010/main" val="7688830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0BC500B-3FAA-4CD5-B149-13E0133E4C1A}" type="datetimeFigureOut">
              <a:rPr lang="en-GB" smtClean="0"/>
              <a:t>26/09/2024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AD56020-341F-49E8-A82C-204A2B36100A}" type="slidenum">
              <a:rPr lang="en-GB" smtClean="0"/>
              <a:t>‹#›</a:t>
            </a:fld>
            <a:endParaRPr lang="en-GB" dirty="0"/>
          </a:p>
        </p:txBody>
      </p:sp>
    </p:spTree>
    <p:extLst>
      <p:ext uri="{BB962C8B-B14F-4D97-AF65-F5344CB8AC3E}">
        <p14:creationId xmlns:p14="http://schemas.microsoft.com/office/powerpoint/2010/main" val="3604391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0BC500B-3FAA-4CD5-B149-13E0133E4C1A}" type="datetimeFigureOut">
              <a:rPr lang="en-GB" smtClean="0"/>
              <a:t>26/09/2024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AD56020-341F-49E8-A82C-204A2B36100A}" type="slidenum">
              <a:rPr lang="en-GB" smtClean="0"/>
              <a:t>‹#›</a:t>
            </a:fld>
            <a:endParaRPr lang="en-GB" dirty="0"/>
          </a:p>
        </p:txBody>
      </p:sp>
    </p:spTree>
    <p:extLst>
      <p:ext uri="{BB962C8B-B14F-4D97-AF65-F5344CB8AC3E}">
        <p14:creationId xmlns:p14="http://schemas.microsoft.com/office/powerpoint/2010/main" val="483088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BC500B-3FAA-4CD5-B149-13E0133E4C1A}" type="datetimeFigureOut">
              <a:rPr lang="en-GB" smtClean="0"/>
              <a:t>26/09/2024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AD56020-341F-49E8-A82C-204A2B36100A}" type="slidenum">
              <a:rPr lang="en-GB" smtClean="0"/>
              <a:t>‹#›</a:t>
            </a:fld>
            <a:endParaRPr lang="en-GB" dirty="0"/>
          </a:p>
        </p:txBody>
      </p:sp>
    </p:spTree>
    <p:extLst>
      <p:ext uri="{BB962C8B-B14F-4D97-AF65-F5344CB8AC3E}">
        <p14:creationId xmlns:p14="http://schemas.microsoft.com/office/powerpoint/2010/main" val="3488946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0BC500B-3FAA-4CD5-B149-13E0133E4C1A}" type="datetimeFigureOut">
              <a:rPr lang="en-GB" smtClean="0"/>
              <a:t>26/09/2024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D56020-341F-49E8-A82C-204A2B36100A}" type="slidenum">
              <a:rPr lang="en-GB" smtClean="0"/>
              <a:t>‹#›</a:t>
            </a:fld>
            <a:endParaRPr lang="en-GB" dirty="0"/>
          </a:p>
        </p:txBody>
      </p:sp>
    </p:spTree>
    <p:extLst>
      <p:ext uri="{BB962C8B-B14F-4D97-AF65-F5344CB8AC3E}">
        <p14:creationId xmlns:p14="http://schemas.microsoft.com/office/powerpoint/2010/main" val="3434838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0BC500B-3FAA-4CD5-B149-13E0133E4C1A}" type="datetimeFigureOut">
              <a:rPr lang="en-GB" smtClean="0"/>
              <a:t>26/09/2024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D56020-341F-49E8-A82C-204A2B36100A}" type="slidenum">
              <a:rPr lang="en-GB" smtClean="0"/>
              <a:t>‹#›</a:t>
            </a:fld>
            <a:endParaRPr lang="en-GB" dirty="0"/>
          </a:p>
        </p:txBody>
      </p:sp>
    </p:spTree>
    <p:extLst>
      <p:ext uri="{BB962C8B-B14F-4D97-AF65-F5344CB8AC3E}">
        <p14:creationId xmlns:p14="http://schemas.microsoft.com/office/powerpoint/2010/main" val="2192674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0BC500B-3FAA-4CD5-B149-13E0133E4C1A}" type="datetimeFigureOut">
              <a:rPr lang="en-GB" smtClean="0"/>
              <a:t>26/09/2024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D56020-341F-49E8-A82C-204A2B36100A}" type="slidenum">
              <a:rPr lang="en-GB" smtClean="0"/>
              <a:t>‹#›</a:t>
            </a:fld>
            <a:endParaRPr lang="en-GB" dirty="0"/>
          </a:p>
        </p:txBody>
      </p:sp>
    </p:spTree>
    <p:extLst>
      <p:ext uri="{BB962C8B-B14F-4D97-AF65-F5344CB8AC3E}">
        <p14:creationId xmlns:p14="http://schemas.microsoft.com/office/powerpoint/2010/main" val="601936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0BC500B-3FAA-4CD5-B149-13E0133E4C1A}" type="datetimeFigureOut">
              <a:rPr lang="en-GB" smtClean="0"/>
              <a:t>26/09/2024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D56020-341F-49E8-A82C-204A2B36100A}" type="slidenum">
              <a:rPr lang="en-GB" smtClean="0"/>
              <a:t>‹#›</a:t>
            </a:fld>
            <a:endParaRPr lang="en-GB" dirty="0"/>
          </a:p>
        </p:txBody>
      </p:sp>
    </p:spTree>
    <p:extLst>
      <p:ext uri="{BB962C8B-B14F-4D97-AF65-F5344CB8AC3E}">
        <p14:creationId xmlns:p14="http://schemas.microsoft.com/office/powerpoint/2010/main" val="884657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BC500B-3FAA-4CD5-B149-13E0133E4C1A}" type="datetimeFigureOut">
              <a:rPr lang="en-GB" smtClean="0"/>
              <a:t>26/09/2024</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D56020-341F-49E8-A82C-204A2B36100A}" type="slidenum">
              <a:rPr lang="en-GB" smtClean="0"/>
              <a:t>‹#›</a:t>
            </a:fld>
            <a:endParaRPr lang="en-GB" dirty="0"/>
          </a:p>
        </p:txBody>
      </p:sp>
    </p:spTree>
    <p:extLst>
      <p:ext uri="{BB962C8B-B14F-4D97-AF65-F5344CB8AC3E}">
        <p14:creationId xmlns:p14="http://schemas.microsoft.com/office/powerpoint/2010/main" val="2749800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jp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155941"/>
            <a:ext cx="9144000" cy="1182955"/>
          </a:xfrm>
        </p:spPr>
        <p:txBody>
          <a:bodyPr>
            <a:normAutofit fontScale="90000"/>
          </a:bodyPr>
          <a:lstStyle/>
          <a:p>
            <a:br>
              <a:rPr lang="en-GB" sz="7000" b="1" dirty="0"/>
            </a:br>
            <a:br>
              <a:rPr lang="en-GB" sz="7000" b="1" dirty="0"/>
            </a:br>
            <a:br>
              <a:rPr lang="en-GB" sz="7000" b="1" dirty="0"/>
            </a:br>
            <a:br>
              <a:rPr lang="en-GB" sz="7000" b="1" dirty="0"/>
            </a:br>
            <a:r>
              <a:rPr lang="en-GB" sz="7000" b="1" dirty="0"/>
              <a:t>Early Reading and Phonics at St Richard’s </a:t>
            </a:r>
            <a:br>
              <a:rPr lang="en-GB" sz="7000" b="1" dirty="0"/>
            </a:br>
            <a:endParaRPr lang="en-GB" sz="7000" b="1" dirty="0"/>
          </a:p>
        </p:txBody>
      </p:sp>
      <p:sp>
        <p:nvSpPr>
          <p:cNvPr id="3" name="Subtitle 2"/>
          <p:cNvSpPr>
            <a:spLocks noGrp="1"/>
          </p:cNvSpPr>
          <p:nvPr>
            <p:ph type="subTitle" idx="1"/>
          </p:nvPr>
        </p:nvSpPr>
        <p:spPr>
          <a:xfrm>
            <a:off x="1248930" y="4331531"/>
            <a:ext cx="9144000" cy="1936220"/>
          </a:xfrm>
        </p:spPr>
        <p:txBody>
          <a:bodyPr/>
          <a:lstStyle/>
          <a:p>
            <a:endParaRPr lang="en-GB" dirty="0"/>
          </a:p>
          <a:p>
            <a:r>
              <a:rPr lang="en-GB" sz="3600" b="1" dirty="0"/>
              <a:t>Thursday 3</a:t>
            </a:r>
            <a:r>
              <a:rPr lang="en-GB" sz="3600" b="1" baseline="30000" dirty="0"/>
              <a:t>rd</a:t>
            </a:r>
            <a:r>
              <a:rPr lang="en-GB" sz="3600" b="1" dirty="0"/>
              <a:t> October 2024</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5625" y="2500696"/>
            <a:ext cx="6000750" cy="1676400"/>
          </a:xfrm>
          <a:prstGeom prst="rect">
            <a:avLst/>
          </a:prstGeom>
        </p:spPr>
      </p:pic>
    </p:spTree>
    <p:extLst>
      <p:ext uri="{BB962C8B-B14F-4D97-AF65-F5344CB8AC3E}">
        <p14:creationId xmlns:p14="http://schemas.microsoft.com/office/powerpoint/2010/main" val="2066528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8660" y="203402"/>
            <a:ext cx="11095382" cy="6697218"/>
          </a:xfrm>
          <a:prstGeom prst="rect">
            <a:avLst/>
          </a:prstGeom>
        </p:spPr>
        <p:txBody>
          <a:bodyPr wrap="square">
            <a:spAutoFit/>
          </a:bodyPr>
          <a:lstStyle/>
          <a:p>
            <a:pPr algn="ctr">
              <a:lnSpc>
                <a:spcPct val="107000"/>
              </a:lnSpc>
              <a:spcAft>
                <a:spcPts val="800"/>
              </a:spcAft>
            </a:pPr>
            <a:r>
              <a:rPr lang="en-GB" sz="2800" b="1" dirty="0">
                <a:latin typeface="Calibri" panose="020F0502020204030204" pitchFamily="34" charset="0"/>
                <a:ea typeface="Calibri" panose="020F0502020204030204" pitchFamily="34" charset="0"/>
                <a:cs typeface="Calibri" panose="020F0502020204030204" pitchFamily="34" charset="0"/>
              </a:rPr>
              <a:t>Curriculum Intent for Early Reading</a:t>
            </a: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alibri" panose="020F0502020204030204" pitchFamily="34" charset="0"/>
                <a:ea typeface="Calibri" panose="020F0502020204030204" pitchFamily="34" charset="0"/>
                <a:cs typeface="Calibri" panose="020F0502020204030204" pitchFamily="34" charset="0"/>
              </a:rPr>
              <a:t>At St Richard’s School we have adopted a </a:t>
            </a:r>
            <a:r>
              <a:rPr lang="en-GB" b="1" dirty="0">
                <a:latin typeface="Calibri" panose="020F0502020204030204" pitchFamily="34" charset="0"/>
                <a:ea typeface="Calibri" panose="020F0502020204030204" pitchFamily="34" charset="0"/>
                <a:cs typeface="Calibri" panose="020F0502020204030204" pitchFamily="34" charset="0"/>
              </a:rPr>
              <a:t>robust and consistent </a:t>
            </a:r>
            <a:r>
              <a:rPr lang="en-GB" dirty="0">
                <a:latin typeface="Calibri" panose="020F0502020204030204" pitchFamily="34" charset="0"/>
                <a:ea typeface="Calibri" panose="020F0502020204030204" pitchFamily="34" charset="0"/>
                <a:cs typeface="Calibri" panose="020F0502020204030204" pitchFamily="34" charset="0"/>
              </a:rPr>
              <a:t>approach to the teaching of early reading. We believe that it is a </a:t>
            </a:r>
            <a:r>
              <a:rPr lang="en-GB" b="1" dirty="0">
                <a:latin typeface="Calibri" panose="020F0502020204030204" pitchFamily="34" charset="0"/>
                <a:ea typeface="Calibri" panose="020F0502020204030204" pitchFamily="34" charset="0"/>
                <a:cs typeface="Calibri" panose="020F0502020204030204" pitchFamily="34" charset="0"/>
              </a:rPr>
              <a:t>fundamental skill </a:t>
            </a:r>
            <a:r>
              <a:rPr lang="en-GB" dirty="0">
                <a:latin typeface="Calibri" panose="020F0502020204030204" pitchFamily="34" charset="0"/>
                <a:ea typeface="Calibri" panose="020F0502020204030204" pitchFamily="34" charset="0"/>
                <a:cs typeface="Calibri" panose="020F0502020204030204" pitchFamily="34" charset="0"/>
              </a:rPr>
              <a:t>that will allow children to access all areas of the curriculum successfully, laying a firm foundation for the children’s futures. Our </a:t>
            </a: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intent is that </a:t>
            </a:r>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rPr>
              <a:t>all children, regardless of their background and starting point, become fluent readers.</a:t>
            </a: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In EYFS and Key Stage 1 there is an emphasis on the teaching phonics. Our phonics is taught follow the </a:t>
            </a:r>
            <a:r>
              <a:rPr lang="en-GB" dirty="0" err="1">
                <a:solidFill>
                  <a:srgbClr val="000000"/>
                </a:solidFill>
                <a:latin typeface="Calibri" panose="020F0502020204030204" pitchFamily="34" charset="0"/>
                <a:ea typeface="Calibri" panose="020F0502020204030204" pitchFamily="34" charset="0"/>
                <a:cs typeface="Calibri" panose="020F0502020204030204" pitchFamily="34" charset="0"/>
              </a:rPr>
              <a:t>DfE</a:t>
            </a:r>
            <a:r>
              <a:rPr lang="en-GB" dirty="0">
                <a:solidFill>
                  <a:srgbClr val="000000"/>
                </a:solidFill>
                <a:latin typeface="Calibri" panose="020F0502020204030204" pitchFamily="34" charset="0"/>
                <a:ea typeface="Calibri" panose="020F0502020204030204" pitchFamily="34" charset="0"/>
                <a:cs typeface="Calibri" panose="020F0502020204030204" pitchFamily="34" charset="0"/>
              </a:rPr>
              <a:t> Letters and Sounds programme. Within daily phonic sessions, children have the opportunity to revisit previous learning, practise and apply new skills in structured but engaging ways.  All reading books sent home are linked to the phase where the individual is working at.</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0"/>
              </a:spcAft>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We will deliver an early reading program that comprises of:</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0"/>
              </a:spcAft>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t">
              <a:lnSpc>
                <a:spcPct val="107000"/>
              </a:lnSpc>
              <a:spcAft>
                <a:spcPts val="0"/>
              </a:spcAft>
              <a:buSzPts val="1000"/>
              <a:buFont typeface="Symbol" panose="05050102010706020507" pitchFamily="18" charset="2"/>
              <a:buChar char=""/>
              <a:tabLst>
                <a:tab pos="457200" algn="l"/>
              </a:tabLst>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Informal teaching of Phase 1 phonics in Nursery as well as focused adult led sessions.</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t">
              <a:lnSpc>
                <a:spcPct val="107000"/>
              </a:lnSpc>
              <a:spcAft>
                <a:spcPts val="0"/>
              </a:spcAft>
              <a:buSzPts val="1000"/>
              <a:buFont typeface="Symbol" panose="05050102010706020507" pitchFamily="18" charset="2"/>
              <a:buChar char=""/>
              <a:tabLst>
                <a:tab pos="457200" algn="l"/>
              </a:tabLst>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Direct, focused phonics which is taught every day in Reception and key stage 1</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t">
              <a:lnSpc>
                <a:spcPct val="107000"/>
              </a:lnSpc>
              <a:spcAft>
                <a:spcPts val="0"/>
              </a:spcAft>
              <a:buSzPts val="1000"/>
              <a:buFont typeface="Symbol" panose="05050102010706020507" pitchFamily="18" charset="2"/>
              <a:buChar char=""/>
              <a:tabLst>
                <a:tab pos="457200" algn="l"/>
              </a:tabLst>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Phonics will be taught progressively from EYFS to Year 2 as an effective way of developing children’s reading and spelling skills. Sight-recognition of words will complement the teaching of phonics.</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t">
              <a:lnSpc>
                <a:spcPct val="107000"/>
              </a:lnSpc>
              <a:spcAft>
                <a:spcPts val="0"/>
              </a:spcAft>
              <a:buSzPts val="1000"/>
              <a:buFont typeface="Symbol" panose="05050102010706020507" pitchFamily="18" charset="2"/>
              <a:buChar char=""/>
              <a:tabLst>
                <a:tab pos="457200" algn="l"/>
              </a:tabLst>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Children will read from books with the sounds they know, while they are learning to read.</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t">
              <a:lnSpc>
                <a:spcPct val="107000"/>
              </a:lnSpc>
              <a:spcAft>
                <a:spcPts val="0"/>
              </a:spcAft>
              <a:buSzPts val="1000"/>
              <a:buFont typeface="Symbol" panose="05050102010706020507" pitchFamily="18" charset="2"/>
              <a:buChar char=""/>
              <a:tabLst>
                <a:tab pos="457200" algn="l"/>
              </a:tabLst>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A robust system for catch-up sessions delivered by skilled trained teaching assistants.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t">
              <a:lnSpc>
                <a:spcPct val="107000"/>
              </a:lnSpc>
              <a:spcAft>
                <a:spcPts val="800"/>
              </a:spcAft>
              <a:buSzPts val="1000"/>
              <a:buFont typeface="Symbol" panose="05050102010706020507" pitchFamily="18" charset="2"/>
              <a:buChar char=""/>
              <a:tabLst>
                <a:tab pos="457200" algn="l"/>
              </a:tabLst>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The community working together to  instil in children a love of literature and reading for meaning and pleasure.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alibri" panose="020F0502020204030204" pitchFamily="34" charset="0"/>
                <a:ea typeface="Calibri" panose="020F0502020204030204" pitchFamily="34" charset="0"/>
                <a:cs typeface="Calibri" panose="020F0502020204030204" pitchFamily="34"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755936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535" y="631044"/>
            <a:ext cx="9144000" cy="1184109"/>
          </a:xfrm>
        </p:spPr>
        <p:txBody>
          <a:bodyPr/>
          <a:lstStyle/>
          <a:p>
            <a:pPr algn="l"/>
            <a:r>
              <a:rPr lang="en-GB" b="1" dirty="0"/>
              <a:t>What is Phonics?    </a:t>
            </a:r>
          </a:p>
        </p:txBody>
      </p:sp>
      <p:sp>
        <p:nvSpPr>
          <p:cNvPr id="3" name="Subtitle 2"/>
          <p:cNvSpPr>
            <a:spLocks noGrp="1"/>
          </p:cNvSpPr>
          <p:nvPr>
            <p:ph type="subTitle" idx="1"/>
          </p:nvPr>
        </p:nvSpPr>
        <p:spPr>
          <a:xfrm>
            <a:off x="1619535" y="2060812"/>
            <a:ext cx="9144000" cy="4459258"/>
          </a:xfrm>
        </p:spPr>
        <p:txBody>
          <a:bodyPr>
            <a:normAutofit fontScale="92500" lnSpcReduction="10000"/>
          </a:bodyPr>
          <a:lstStyle/>
          <a:p>
            <a:pPr marL="342900" indent="-342900" algn="l">
              <a:buFont typeface="Arial" panose="020B0604020202020204" pitchFamily="34" charset="0"/>
              <a:buChar char="•"/>
            </a:pPr>
            <a:r>
              <a:rPr lang="en-GB" sz="3000" dirty="0"/>
              <a:t>Identifying sounds in words</a:t>
            </a:r>
          </a:p>
          <a:p>
            <a:pPr marL="342900" indent="-342900" algn="l">
              <a:buFont typeface="Arial" panose="020B0604020202020204" pitchFamily="34" charset="0"/>
              <a:buChar char="•"/>
            </a:pPr>
            <a:endParaRPr lang="en-GB" sz="3000" dirty="0"/>
          </a:p>
          <a:p>
            <a:pPr marL="342900" indent="-342900" algn="l">
              <a:buFont typeface="Arial" panose="020B0604020202020204" pitchFamily="34" charset="0"/>
              <a:buChar char="•"/>
            </a:pPr>
            <a:r>
              <a:rPr lang="en-GB" sz="3000" dirty="0"/>
              <a:t>Matching sounds to letters or groups of letters</a:t>
            </a:r>
          </a:p>
          <a:p>
            <a:pPr marL="342900" indent="-342900" algn="l">
              <a:buFont typeface="Arial" panose="020B0604020202020204" pitchFamily="34" charset="0"/>
              <a:buChar char="•"/>
            </a:pPr>
            <a:endParaRPr lang="en-GB" sz="3000" dirty="0"/>
          </a:p>
          <a:p>
            <a:pPr marL="342900" indent="-342900" algn="l">
              <a:buFont typeface="Arial" panose="020B0604020202020204" pitchFamily="34" charset="0"/>
              <a:buChar char="•"/>
            </a:pPr>
            <a:r>
              <a:rPr lang="en-GB" sz="3000" dirty="0"/>
              <a:t>Learning how sounds are represented by letters</a:t>
            </a:r>
          </a:p>
          <a:p>
            <a:pPr marL="342900" indent="-342900" algn="l">
              <a:buFont typeface="Arial" panose="020B0604020202020204" pitchFamily="34" charset="0"/>
              <a:buChar char="•"/>
            </a:pPr>
            <a:endParaRPr lang="en-GB" sz="3000" dirty="0"/>
          </a:p>
          <a:p>
            <a:pPr marL="342900" indent="-342900" algn="l">
              <a:buFont typeface="Arial" panose="020B0604020202020204" pitchFamily="34" charset="0"/>
              <a:buChar char="•"/>
            </a:pPr>
            <a:r>
              <a:rPr lang="en-GB" sz="3000" dirty="0"/>
              <a:t>Ability to blend sounds into words for reading</a:t>
            </a:r>
          </a:p>
          <a:p>
            <a:pPr marL="342900" indent="-342900" algn="l">
              <a:buFont typeface="Arial" panose="020B0604020202020204" pitchFamily="34" charset="0"/>
              <a:buChar char="•"/>
            </a:pPr>
            <a:endParaRPr lang="en-GB" sz="3000" dirty="0"/>
          </a:p>
          <a:p>
            <a:pPr marL="342900" indent="-342900" algn="l">
              <a:buFont typeface="Arial" panose="020B0604020202020204" pitchFamily="34" charset="0"/>
              <a:buChar char="•"/>
            </a:pPr>
            <a:r>
              <a:rPr lang="en-GB" sz="3000" dirty="0"/>
              <a:t>Ability to segment words into sounds for spelling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6031" y="735030"/>
            <a:ext cx="2498465" cy="697984"/>
          </a:xfrm>
          <a:prstGeom prst="rect">
            <a:avLst/>
          </a:prstGeom>
        </p:spPr>
      </p:pic>
    </p:spTree>
    <p:extLst>
      <p:ext uri="{BB962C8B-B14F-4D97-AF65-F5344CB8AC3E}">
        <p14:creationId xmlns:p14="http://schemas.microsoft.com/office/powerpoint/2010/main" val="20753369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dirty="0"/>
              <a:t>Letters and Sounds  </a:t>
            </a:r>
          </a:p>
        </p:txBody>
      </p:sp>
      <p:pic>
        <p:nvPicPr>
          <p:cNvPr id="4" name="Google Shape;116;p28"/>
          <p:cNvPicPr preferRelativeResize="0">
            <a:picLocks noGrp="1"/>
          </p:cNvPicPr>
          <p:nvPr>
            <p:ph sz="half" idx="1"/>
          </p:nvPr>
        </p:nvPicPr>
        <p:blipFill>
          <a:blip r:embed="rId2">
            <a:alphaModFix/>
          </a:blip>
          <a:stretch>
            <a:fillRect/>
          </a:stretch>
        </p:blipFill>
        <p:spPr>
          <a:xfrm>
            <a:off x="460375" y="1351722"/>
            <a:ext cx="2044148" cy="3203575"/>
          </a:xfrm>
          <a:prstGeom prst="rect">
            <a:avLst/>
          </a:prstGeom>
          <a:noFill/>
          <a:ln>
            <a:noFill/>
          </a:ln>
        </p:spPr>
      </p:pic>
      <p:sp>
        <p:nvSpPr>
          <p:cNvPr id="6" name="Content Placeholder 5"/>
          <p:cNvSpPr>
            <a:spLocks noGrp="1"/>
          </p:cNvSpPr>
          <p:nvPr>
            <p:ph sz="half" idx="2"/>
          </p:nvPr>
        </p:nvSpPr>
        <p:spPr>
          <a:xfrm>
            <a:off x="4239491" y="1825624"/>
            <a:ext cx="7114309" cy="5032375"/>
          </a:xfrm>
        </p:spPr>
        <p:txBody>
          <a:bodyPr>
            <a:normAutofit fontScale="92500" lnSpcReduction="20000"/>
          </a:bodyPr>
          <a:lstStyle/>
          <a:p>
            <a:r>
              <a:rPr lang="en-GB" sz="3600" dirty="0"/>
              <a:t>Historically we have used Letters and Sounds published in 2007</a:t>
            </a:r>
          </a:p>
          <a:p>
            <a:r>
              <a:rPr lang="en-GB" sz="3600" dirty="0"/>
              <a:t>From Spring 2022 schools needed to have a programme from a validated list of schemes.</a:t>
            </a:r>
          </a:p>
          <a:p>
            <a:r>
              <a:rPr lang="en-GB" sz="3600" dirty="0"/>
              <a:t>St Richard's developed its own bespoke phonics programme based on Little </a:t>
            </a:r>
            <a:r>
              <a:rPr lang="en-GB" sz="3600" dirty="0" err="1"/>
              <a:t>Wandle</a:t>
            </a:r>
            <a:r>
              <a:rPr lang="en-GB" sz="3600" dirty="0"/>
              <a:t>.</a:t>
            </a:r>
          </a:p>
          <a:p>
            <a:r>
              <a:rPr lang="en-GB" sz="3600" dirty="0"/>
              <a:t>There are 6 phases of phonics. </a:t>
            </a:r>
          </a:p>
          <a:p>
            <a:r>
              <a:rPr lang="en-GB" sz="3600" dirty="0"/>
              <a:t>Starting in Nursery with phase 1</a:t>
            </a:r>
          </a:p>
          <a:p>
            <a:r>
              <a:rPr lang="en-GB" sz="3600" dirty="0"/>
              <a:t>Phase 6 finishing in Year 2.</a:t>
            </a:r>
          </a:p>
          <a:p>
            <a:endParaRPr lang="en-GB" dirty="0"/>
          </a:p>
        </p:txBody>
      </p:sp>
      <p:sp>
        <p:nvSpPr>
          <p:cNvPr id="3" name="AutoShape 2" descr="Letters and Sound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3"/>
          <a:stretch>
            <a:fillRect/>
          </a:stretch>
        </p:blipFill>
        <p:spPr>
          <a:xfrm>
            <a:off x="1820160" y="4874798"/>
            <a:ext cx="2235005" cy="1760669"/>
          </a:xfrm>
          <a:prstGeom prst="rect">
            <a:avLst/>
          </a:prstGeom>
        </p:spPr>
      </p:pic>
    </p:spTree>
    <p:extLst>
      <p:ext uri="{BB962C8B-B14F-4D97-AF65-F5344CB8AC3E}">
        <p14:creationId xmlns:p14="http://schemas.microsoft.com/office/powerpoint/2010/main" val="20924881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dirty="0"/>
              <a:t>Definitions</a:t>
            </a:r>
          </a:p>
        </p:txBody>
      </p:sp>
      <p:sp>
        <p:nvSpPr>
          <p:cNvPr id="3" name="Content Placeholder 2"/>
          <p:cNvSpPr>
            <a:spLocks noGrp="1"/>
          </p:cNvSpPr>
          <p:nvPr>
            <p:ph idx="1"/>
          </p:nvPr>
        </p:nvSpPr>
        <p:spPr>
          <a:xfrm>
            <a:off x="838200" y="1825625"/>
            <a:ext cx="10694158" cy="4351338"/>
          </a:xfrm>
        </p:spPr>
        <p:txBody>
          <a:bodyPr>
            <a:normAutofit fontScale="92500" lnSpcReduction="20000"/>
          </a:bodyPr>
          <a:lstStyle/>
          <a:p>
            <a:r>
              <a:rPr lang="en-GB" b="1" dirty="0">
                <a:solidFill>
                  <a:srgbClr val="FF0000"/>
                </a:solidFill>
              </a:rPr>
              <a:t>A phoneme </a:t>
            </a:r>
            <a:r>
              <a:rPr lang="en-GB" b="1" dirty="0"/>
              <a:t>is the smallest unit of sound in a word </a:t>
            </a:r>
          </a:p>
          <a:p>
            <a:r>
              <a:rPr lang="en-GB" b="1" dirty="0">
                <a:solidFill>
                  <a:srgbClr val="FF0000"/>
                </a:solidFill>
              </a:rPr>
              <a:t>A grapheme </a:t>
            </a:r>
            <a:r>
              <a:rPr lang="en-GB" b="1" dirty="0"/>
              <a:t>is a letter or group of letters used to write one phoneme eg. d-o-g, sh-o-p, p-ar-k</a:t>
            </a:r>
          </a:p>
          <a:p>
            <a:r>
              <a:rPr lang="en-GB" b="1" dirty="0">
                <a:solidFill>
                  <a:srgbClr val="FF0000"/>
                </a:solidFill>
              </a:rPr>
              <a:t>A digraph </a:t>
            </a:r>
            <a:r>
              <a:rPr lang="en-GB" b="1" dirty="0"/>
              <a:t>is two letters which make one phoneme eg. ai, ee, or, th, sh</a:t>
            </a:r>
          </a:p>
          <a:p>
            <a:r>
              <a:rPr lang="en-GB" b="1" dirty="0">
                <a:solidFill>
                  <a:srgbClr val="FF0000"/>
                </a:solidFill>
              </a:rPr>
              <a:t>A trigraph </a:t>
            </a:r>
            <a:r>
              <a:rPr lang="en-GB" b="1" dirty="0"/>
              <a:t>is three letters which make one phoneme eg. igh, air</a:t>
            </a:r>
          </a:p>
          <a:p>
            <a:r>
              <a:rPr lang="en-GB" b="1" dirty="0">
                <a:solidFill>
                  <a:srgbClr val="FF0000"/>
                </a:solidFill>
              </a:rPr>
              <a:t>A split digraph </a:t>
            </a:r>
            <a:r>
              <a:rPr lang="en-GB" b="1" dirty="0"/>
              <a:t>is where two letters are not adjacent eg. a-e (game), e-e (these), o-e (rope), i-e (kite), u-e (June)</a:t>
            </a:r>
          </a:p>
          <a:p>
            <a:r>
              <a:rPr lang="en-GB" b="1" dirty="0">
                <a:solidFill>
                  <a:srgbClr val="FF0000"/>
                </a:solidFill>
              </a:rPr>
              <a:t>GPC</a:t>
            </a:r>
            <a:r>
              <a:rPr lang="en-GB" b="1" dirty="0"/>
              <a:t> is grapheme </a:t>
            </a:r>
            <a:r>
              <a:rPr lang="en-GB" b="1"/>
              <a:t>phoneme correspondence. </a:t>
            </a:r>
            <a:r>
              <a:rPr lang="en-GB" b="1" dirty="0"/>
              <a:t>Knowing a GPC means being able to match a phoneme (sound) to a grapheme (written representation) and vice versa.</a:t>
            </a:r>
          </a:p>
          <a:p>
            <a:r>
              <a:rPr lang="en-GB" b="1" dirty="0">
                <a:solidFill>
                  <a:srgbClr val="FF0000"/>
                </a:solidFill>
              </a:rPr>
              <a:t>Tricky words (also known as common exception words) </a:t>
            </a:r>
            <a:r>
              <a:rPr lang="en-GB" b="1" dirty="0"/>
              <a:t>are words that can’t be decoded using phonics eg. the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29428" y="516666"/>
            <a:ext cx="2498465" cy="697984"/>
          </a:xfrm>
          <a:prstGeom prst="rect">
            <a:avLst/>
          </a:prstGeom>
        </p:spPr>
      </p:pic>
    </p:spTree>
    <p:extLst>
      <p:ext uri="{BB962C8B-B14F-4D97-AF65-F5344CB8AC3E}">
        <p14:creationId xmlns:p14="http://schemas.microsoft.com/office/powerpoint/2010/main" val="30352419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noFill/>
          <a:extLst>
            <a:ext uri="{909E8E84-426E-40DD-AFC4-6F175D3DCCD1}">
              <a14:hiddenFill xmlns:a14="http://schemas.microsoft.com/office/drawing/2010/main">
                <a:solidFill>
                  <a:schemeClr val="accent1"/>
                </a:solidFill>
              </a14:hiddenFill>
            </a:ext>
          </a:extLst>
        </p:spPr>
        <p:txBody>
          <a:bodyPr>
            <a:normAutofit/>
          </a:bodyPr>
          <a:lstStyle/>
          <a:p>
            <a:r>
              <a:rPr lang="en-GB" altLang="en-US" sz="6000" dirty="0"/>
              <a:t>Short sounds</a:t>
            </a:r>
          </a:p>
        </p:txBody>
      </p:sp>
      <p:sp>
        <p:nvSpPr>
          <p:cNvPr id="78851" name="WordArt 3"/>
          <p:cNvSpPr>
            <a:spLocks noChangeArrowheads="1" noChangeShapeType="1" noTextEdit="1"/>
          </p:cNvSpPr>
          <p:nvPr/>
        </p:nvSpPr>
        <p:spPr bwMode="auto">
          <a:xfrm>
            <a:off x="1898650" y="1454150"/>
            <a:ext cx="419100" cy="1285875"/>
          </a:xfrm>
          <a:prstGeom prst="rect">
            <a:avLst/>
          </a:prstGeom>
        </p:spPr>
        <p:txBody>
          <a:bodyPr wrap="none" fromWordArt="1">
            <a:prstTxWarp prst="textSlantUp">
              <a:avLst>
                <a:gd name="adj" fmla="val 17653"/>
              </a:avLst>
            </a:prstTxWarp>
          </a:bodyPr>
          <a:lstStyle/>
          <a:p>
            <a:pPr algn="ctr"/>
            <a:r>
              <a:rPr lang="en-GB" sz="3600" kern="10" dirty="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outerShdw>
                </a:effectLst>
                <a:latin typeface="Impact" panose="020B0806030902050204" pitchFamily="34" charset="0"/>
              </a:rPr>
              <a:t>c</a:t>
            </a:r>
          </a:p>
        </p:txBody>
      </p:sp>
      <p:sp>
        <p:nvSpPr>
          <p:cNvPr id="78852" name="WordArt 4"/>
          <p:cNvSpPr>
            <a:spLocks noChangeArrowheads="1" noChangeShapeType="1" noTextEdit="1"/>
          </p:cNvSpPr>
          <p:nvPr/>
        </p:nvSpPr>
        <p:spPr bwMode="auto">
          <a:xfrm>
            <a:off x="4872039" y="3141663"/>
            <a:ext cx="490537" cy="1090612"/>
          </a:xfrm>
          <a:prstGeom prst="rect">
            <a:avLst/>
          </a:prstGeom>
        </p:spPr>
        <p:txBody>
          <a:bodyPr wrap="none" fromWordArt="1">
            <a:prstTxWarp prst="textDoubleWave1">
              <a:avLst>
                <a:gd name="adj1" fmla="val 6500"/>
                <a:gd name="adj2" fmla="val 0"/>
              </a:avLst>
            </a:prstTxWarp>
          </a:bodyPr>
          <a:lstStyle/>
          <a:p>
            <a:pPr algn="ctr"/>
            <a:r>
              <a:rPr lang="en-GB" sz="3600" kern="10" spc="-360" dirty="0">
                <a:ln w="12700">
                  <a:solidFill>
                    <a:srgbClr val="000099"/>
                  </a:solidFill>
                  <a:round/>
                  <a:headEnd/>
                  <a:tailEnd/>
                </a:ln>
                <a:solidFill>
                  <a:srgbClr val="33CCFF"/>
                </a:solidFill>
                <a:effectLst>
                  <a:outerShdw dist="125724" dir="18900000" algn="ctr" rotWithShape="0">
                    <a:srgbClr val="000099"/>
                  </a:outerShdw>
                </a:effectLst>
                <a:latin typeface="Impact" panose="020B0806030902050204" pitchFamily="34" charset="0"/>
              </a:rPr>
              <a:t>k</a:t>
            </a:r>
          </a:p>
        </p:txBody>
      </p:sp>
      <p:sp>
        <p:nvSpPr>
          <p:cNvPr id="78853" name="WordArt 5"/>
          <p:cNvSpPr>
            <a:spLocks noChangeArrowheads="1" noChangeShapeType="1" noTextEdit="1"/>
          </p:cNvSpPr>
          <p:nvPr/>
        </p:nvSpPr>
        <p:spPr bwMode="auto">
          <a:xfrm>
            <a:off x="8328025" y="2060575"/>
            <a:ext cx="685800" cy="1085850"/>
          </a:xfrm>
          <a:prstGeom prst="rect">
            <a:avLst/>
          </a:prstGeom>
        </p:spPr>
        <p:txBody>
          <a:bodyPr wrap="none" fromWordArt="1">
            <a:prstTxWarp prst="textPlain">
              <a:avLst>
                <a:gd name="adj" fmla="val 50000"/>
              </a:avLst>
            </a:prstTxWarp>
          </a:bodyPr>
          <a:lstStyle/>
          <a:p>
            <a:pPr algn="ctr"/>
            <a:r>
              <a:rPr lang="en-GB"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Arial Black" panose="020B0A04020102020204" pitchFamily="34" charset="0"/>
              </a:rPr>
              <a:t>h</a:t>
            </a:r>
          </a:p>
        </p:txBody>
      </p:sp>
      <p:sp>
        <p:nvSpPr>
          <p:cNvPr id="78854" name="WordArt 6"/>
          <p:cNvSpPr>
            <a:spLocks noChangeArrowheads="1" noChangeShapeType="1" noTextEdit="1"/>
          </p:cNvSpPr>
          <p:nvPr/>
        </p:nvSpPr>
        <p:spPr bwMode="auto">
          <a:xfrm>
            <a:off x="3359150" y="4005264"/>
            <a:ext cx="838200" cy="928687"/>
          </a:xfrm>
          <a:prstGeom prst="rect">
            <a:avLst/>
          </a:prstGeom>
        </p:spPr>
        <p:txBody>
          <a:bodyPr wrap="none" fromWordArt="1">
            <a:prstTxWarp prst="textPlain">
              <a:avLst>
                <a:gd name="adj" fmla="val 50000"/>
              </a:avLst>
            </a:prstTxWarp>
          </a:bodyPr>
          <a:lstStyle/>
          <a:p>
            <a:pPr algn="ctr"/>
            <a:r>
              <a:rPr lang="en-GB" sz="3600" i="1" kern="10" dirty="0">
                <a:ln w="9525">
                  <a:solidFill>
                    <a:srgbClr val="000000"/>
                  </a:solidFill>
                  <a:round/>
                  <a:headEnd/>
                  <a:tailEnd/>
                </a:ln>
                <a:solidFill>
                  <a:srgbClr val="FFFFFF"/>
                </a:solidFill>
                <a:effectLst>
                  <a:outerShdw dist="35921" dir="2700000" algn="ctr" rotWithShape="0">
                    <a:srgbClr val="808080"/>
                  </a:outerShdw>
                </a:effectLst>
                <a:latin typeface="Arial Black" panose="020B0A04020102020204" pitchFamily="34" charset="0"/>
              </a:rPr>
              <a:t>p</a:t>
            </a:r>
          </a:p>
        </p:txBody>
      </p:sp>
      <p:sp>
        <p:nvSpPr>
          <p:cNvPr id="78855" name="WordArt 7"/>
          <p:cNvSpPr>
            <a:spLocks noChangeArrowheads="1" noChangeShapeType="1" noTextEdit="1"/>
          </p:cNvSpPr>
          <p:nvPr/>
        </p:nvSpPr>
        <p:spPr bwMode="auto">
          <a:xfrm>
            <a:off x="5591175" y="1412875"/>
            <a:ext cx="604838" cy="971550"/>
          </a:xfrm>
          <a:prstGeom prst="rect">
            <a:avLst/>
          </a:prstGeom>
        </p:spPr>
        <p:txBody>
          <a:bodyPr wrap="none" fromWordArt="1">
            <a:prstTxWarp prst="textPlain">
              <a:avLst>
                <a:gd name="adj" fmla="val 50000"/>
              </a:avLst>
            </a:prstTxWarp>
          </a:bodyPr>
          <a:lstStyle/>
          <a:p>
            <a:pPr algn="ctr"/>
            <a:r>
              <a:rPr lang="en-GB" sz="3600" kern="10" dirty="0">
                <a:ln w="19050">
                  <a:solidFill>
                    <a:srgbClr val="99CCFF"/>
                  </a:solidFill>
                  <a:round/>
                  <a:headEnd/>
                  <a:tailEnd/>
                </a:ln>
                <a:solidFill>
                  <a:srgbClr val="0066CC"/>
                </a:solidFill>
                <a:effectLst>
                  <a:outerShdw dist="35921" dir="2700000" algn="ctr" rotWithShape="0">
                    <a:srgbClr val="990000"/>
                  </a:outerShdw>
                </a:effectLst>
                <a:latin typeface="Impact" panose="020B0806030902050204" pitchFamily="34" charset="0"/>
              </a:rPr>
              <a:t>t</a:t>
            </a:r>
          </a:p>
        </p:txBody>
      </p:sp>
      <p:sp>
        <p:nvSpPr>
          <p:cNvPr id="78856" name="WordArt 8"/>
          <p:cNvSpPr>
            <a:spLocks noChangeArrowheads="1" noChangeShapeType="1" noTextEdit="1"/>
          </p:cNvSpPr>
          <p:nvPr/>
        </p:nvSpPr>
        <p:spPr bwMode="auto">
          <a:xfrm>
            <a:off x="6096000" y="3429000"/>
            <a:ext cx="800100" cy="1231900"/>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contourClr>
                <a:srgbClr val="FFFFCC"/>
              </a:contourClr>
            </a:sp3d>
          </a:bodyPr>
          <a:lstStyle/>
          <a:p>
            <a:pPr algn="ctr"/>
            <a:r>
              <a:rPr lang="en-GB" sz="3600" kern="10" dirty="0">
                <a:ln w="9525">
                  <a:round/>
                  <a:headEnd/>
                  <a:tailEnd/>
                </a:ln>
                <a:gradFill rotWithShape="1">
                  <a:gsLst>
                    <a:gs pos="0">
                      <a:srgbClr val="FFFFCC"/>
                    </a:gs>
                    <a:gs pos="100000">
                      <a:srgbClr val="FF9999"/>
                    </a:gs>
                  </a:gsLst>
                  <a:lin ang="5400000" scaled="1"/>
                </a:gradFill>
                <a:latin typeface="Times New Roman" panose="02020603050405020304" pitchFamily="18" charset="0"/>
                <a:cs typeface="Times New Roman" panose="02020603050405020304" pitchFamily="18" charset="0"/>
              </a:rPr>
              <a:t>ch</a:t>
            </a:r>
          </a:p>
        </p:txBody>
      </p:sp>
      <p:sp>
        <p:nvSpPr>
          <p:cNvPr id="78857" name="WordArt 9"/>
          <p:cNvSpPr>
            <a:spLocks noChangeArrowheads="1" noChangeShapeType="1" noTextEdit="1"/>
          </p:cNvSpPr>
          <p:nvPr/>
        </p:nvSpPr>
        <p:spPr bwMode="auto">
          <a:xfrm>
            <a:off x="9625013" y="3789364"/>
            <a:ext cx="609600" cy="1209675"/>
          </a:xfrm>
          <a:prstGeom prst="rect">
            <a:avLst/>
          </a:prstGeom>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contourClr>
                <a:srgbClr val="CBCBCB"/>
              </a:contourClr>
            </a:sp3d>
          </a:bodyPr>
          <a:lstStyle/>
          <a:p>
            <a:pPr algn="ctr"/>
            <a:r>
              <a:rPr lang="en-GB" sz="3600" kern="10" dirty="0">
                <a:ln w="9525">
                  <a:round/>
                  <a:headEnd/>
                  <a:tailEnd/>
                </a:ln>
                <a:gradFill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latin typeface="Times New Roman" panose="02020603050405020304" pitchFamily="18" charset="0"/>
                <a:cs typeface="Times New Roman" panose="02020603050405020304" pitchFamily="18" charset="0"/>
              </a:rPr>
              <a:t>b</a:t>
            </a:r>
          </a:p>
        </p:txBody>
      </p:sp>
      <p:sp>
        <p:nvSpPr>
          <p:cNvPr id="78858" name="WordArt 10"/>
          <p:cNvSpPr>
            <a:spLocks noChangeArrowheads="1" noChangeShapeType="1" noTextEdit="1"/>
          </p:cNvSpPr>
          <p:nvPr/>
        </p:nvSpPr>
        <p:spPr bwMode="auto">
          <a:xfrm>
            <a:off x="3839369" y="1758950"/>
            <a:ext cx="685800" cy="9810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GB" sz="3600" kern="10" dirty="0">
                <a:solidFill>
                  <a:srgbClr val="336699"/>
                </a:solidFill>
                <a:effectLst>
                  <a:outerShdw dist="45791" dir="2021404" algn="ctr" rotWithShape="0">
                    <a:srgbClr val="C0C0C0"/>
                  </a:outerShdw>
                </a:effectLst>
                <a:latin typeface="Times New Roman" panose="02020603050405020304" pitchFamily="18" charset="0"/>
                <a:cs typeface="Times New Roman" panose="02020603050405020304" pitchFamily="18" charset="0"/>
              </a:rPr>
              <a:t>d</a:t>
            </a:r>
          </a:p>
        </p:txBody>
      </p:sp>
      <p:sp>
        <p:nvSpPr>
          <p:cNvPr id="78859" name="WordArt 11"/>
          <p:cNvSpPr>
            <a:spLocks noChangeArrowheads="1" noChangeShapeType="1" noTextEdit="1"/>
          </p:cNvSpPr>
          <p:nvPr/>
        </p:nvSpPr>
        <p:spPr bwMode="auto">
          <a:xfrm>
            <a:off x="2063750" y="3429000"/>
            <a:ext cx="533400" cy="952500"/>
          </a:xfrm>
          <a:prstGeom prst="rect">
            <a:avLst/>
          </a:prstGeom>
        </p:spPr>
        <p:txBody>
          <a:bodyPr wrap="none" fromWordArt="1">
            <a:prstTxWarp prst="textPlain">
              <a:avLst>
                <a:gd name="adj" fmla="val 50000"/>
              </a:avLst>
            </a:prstTxWarp>
          </a:bodyPr>
          <a:lstStyle/>
          <a:p>
            <a:pPr algn="ctr"/>
            <a:r>
              <a:rPr lang="en-GB"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Arial Black" panose="020B0A04020102020204" pitchFamily="34" charset="0"/>
              </a:rPr>
              <a:t>g</a:t>
            </a:r>
          </a:p>
        </p:txBody>
      </p:sp>
      <p:sp>
        <p:nvSpPr>
          <p:cNvPr id="78860" name="WordArt 12"/>
          <p:cNvSpPr>
            <a:spLocks noChangeArrowheads="1" noChangeShapeType="1" noTextEdit="1"/>
          </p:cNvSpPr>
          <p:nvPr/>
        </p:nvSpPr>
        <p:spPr bwMode="auto">
          <a:xfrm>
            <a:off x="7751763" y="4076700"/>
            <a:ext cx="457200" cy="1104900"/>
          </a:xfrm>
          <a:prstGeom prst="rect">
            <a:avLst/>
          </a:prstGeom>
        </p:spPr>
        <p:txBody>
          <a:bodyPr wrap="none" fromWordArt="1">
            <a:prstTxWarp prst="textPlain">
              <a:avLst>
                <a:gd name="adj" fmla="val 50000"/>
              </a:avLst>
            </a:prstTxWarp>
            <a:scene3d>
              <a:camera prst="legacyPerspectiveBottomRight">
                <a:rot lat="0" lon="21239991" rev="0"/>
              </a:camera>
              <a:lightRig rig="legacyHarsh3" dir="l"/>
            </a:scene3d>
            <a:sp3d extrusionH="430200" prstMaterial="legacyMatte">
              <a:extrusionClr>
                <a:srgbClr val="C0C0C0"/>
              </a:extrusionClr>
              <a:contourClr>
                <a:srgbClr val="DCEBF5"/>
              </a:contourClr>
            </a:sp3d>
          </a:bodyPr>
          <a:lstStyle/>
          <a:p>
            <a:pPr algn="ctr"/>
            <a:r>
              <a:rPr lang="en-GB" sz="3600" kern="10" dirty="0">
                <a:ln w="9525">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latin typeface="Arial Black" panose="020B0A04020102020204" pitchFamily="34" charset="0"/>
              </a:rPr>
              <a:t>j</a:t>
            </a:r>
          </a:p>
        </p:txBody>
      </p:sp>
      <p:sp>
        <p:nvSpPr>
          <p:cNvPr id="78861" name="WordArt 13"/>
          <p:cNvSpPr>
            <a:spLocks noChangeArrowheads="1" noChangeShapeType="1" noTextEdit="1"/>
          </p:cNvSpPr>
          <p:nvPr/>
        </p:nvSpPr>
        <p:spPr bwMode="auto">
          <a:xfrm>
            <a:off x="9551988" y="692150"/>
            <a:ext cx="685800" cy="914400"/>
          </a:xfrm>
          <a:prstGeom prst="rect">
            <a:avLst/>
          </a:prstGeom>
        </p:spPr>
        <p:txBody>
          <a:bodyPr wrap="none" fromWordArt="1">
            <a:prstTxWarp prst="textPlain">
              <a:avLst>
                <a:gd name="adj" fmla="val 50000"/>
              </a:avLst>
            </a:prstTxWarp>
          </a:bodyPr>
          <a:lstStyle/>
          <a:p>
            <a:pPr algn="ctr"/>
            <a:r>
              <a:rPr lang="en-GB"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Arial Black" panose="020B0A04020102020204" pitchFamily="34" charset="0"/>
              </a:rPr>
              <a:t>w</a:t>
            </a:r>
          </a:p>
        </p:txBody>
      </p:sp>
      <p:sp>
        <p:nvSpPr>
          <p:cNvPr id="78862" name="WordArt 14"/>
          <p:cNvSpPr>
            <a:spLocks noChangeArrowheads="1" noChangeShapeType="1" noTextEdit="1"/>
          </p:cNvSpPr>
          <p:nvPr/>
        </p:nvSpPr>
        <p:spPr bwMode="auto">
          <a:xfrm>
            <a:off x="7896226" y="549275"/>
            <a:ext cx="428625" cy="914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GB" sz="3600" kern="10" spc="720" dirty="0">
                <a:gradFill rotWithShape="1">
                  <a:gsLst>
                    <a:gs pos="0">
                      <a:srgbClr val="AAAAAA"/>
                    </a:gs>
                    <a:gs pos="100000">
                      <a:srgbClr val="FFFFFF"/>
                    </a:gs>
                  </a:gsLst>
                  <a:lin ang="5400000" scaled="1"/>
                </a:gradFill>
                <a:effectLst>
                  <a:outerShdw dist="45791" dir="3378596" algn="ctr" rotWithShape="0">
                    <a:srgbClr val="4D4D4D"/>
                  </a:outerShdw>
                </a:effectLst>
                <a:latin typeface="Arial Black" panose="020B0A04020102020204" pitchFamily="34" charset="0"/>
              </a:rPr>
              <a:t>y</a:t>
            </a:r>
          </a:p>
        </p:txBody>
      </p:sp>
    </p:spTree>
    <p:extLst>
      <p:ext uri="{BB962C8B-B14F-4D97-AF65-F5344CB8AC3E}">
        <p14:creationId xmlns:p14="http://schemas.microsoft.com/office/powerpoint/2010/main" val="19772662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838200" y="365126"/>
            <a:ext cx="10515600" cy="1079500"/>
          </a:xfrm>
          <a:noFill/>
          <a:extLst>
            <a:ext uri="{909E8E84-426E-40DD-AFC4-6F175D3DCCD1}">
              <a14:hiddenFill xmlns:a14="http://schemas.microsoft.com/office/drawing/2010/main">
                <a:solidFill>
                  <a:schemeClr val="accent1"/>
                </a:solidFill>
              </a14:hiddenFill>
            </a:ext>
          </a:extLst>
        </p:spPr>
        <p:txBody>
          <a:bodyPr>
            <a:normAutofit/>
          </a:bodyPr>
          <a:lstStyle/>
          <a:p>
            <a:r>
              <a:rPr lang="en-GB" altLang="en-US" sz="6000" dirty="0"/>
              <a:t>Long Sounds</a:t>
            </a:r>
          </a:p>
        </p:txBody>
      </p:sp>
      <p:sp>
        <p:nvSpPr>
          <p:cNvPr id="76803" name="WordArt 3"/>
          <p:cNvSpPr>
            <a:spLocks noChangeArrowheads="1" noChangeShapeType="1" noTextEdit="1"/>
          </p:cNvSpPr>
          <p:nvPr/>
        </p:nvSpPr>
        <p:spPr bwMode="auto">
          <a:xfrm>
            <a:off x="2135189" y="1341438"/>
            <a:ext cx="371475" cy="895350"/>
          </a:xfrm>
          <a:prstGeom prst="rect">
            <a:avLst/>
          </a:prstGeom>
        </p:spPr>
        <p:txBody>
          <a:bodyPr wrap="none" fromWordArt="1">
            <a:prstTxWarp prst="textPlain">
              <a:avLst>
                <a:gd name="adj" fmla="val 50000"/>
              </a:avLst>
            </a:prstTxWarp>
          </a:bodyPr>
          <a:lstStyle/>
          <a:p>
            <a:pPr algn="ctr"/>
            <a:r>
              <a:rPr lang="en-GB" sz="3600" kern="10" dirty="0">
                <a:ln w="19050">
                  <a:solidFill>
                    <a:srgbClr val="99CCFF"/>
                  </a:solidFill>
                  <a:round/>
                  <a:headEnd/>
                  <a:tailEnd/>
                </a:ln>
                <a:solidFill>
                  <a:srgbClr val="0066CC"/>
                </a:solidFill>
                <a:effectLst>
                  <a:outerShdw dist="35921" dir="2700000" algn="ctr" rotWithShape="0">
                    <a:srgbClr val="990000"/>
                  </a:outerShdw>
                </a:effectLst>
                <a:latin typeface="Impact" panose="020B0806030902050204" pitchFamily="34" charset="0"/>
              </a:rPr>
              <a:t>f</a:t>
            </a:r>
          </a:p>
        </p:txBody>
      </p:sp>
      <p:sp>
        <p:nvSpPr>
          <p:cNvPr id="76804" name="WordArt 4"/>
          <p:cNvSpPr>
            <a:spLocks noChangeArrowheads="1" noChangeShapeType="1" noTextEdit="1"/>
          </p:cNvSpPr>
          <p:nvPr/>
        </p:nvSpPr>
        <p:spPr bwMode="auto">
          <a:xfrm>
            <a:off x="9767889" y="1125538"/>
            <a:ext cx="276225" cy="9525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GB" sz="3600" kern="10" dirty="0">
                <a:gradFill rotWithShape="1">
                  <a:gsLst>
                    <a:gs pos="0">
                      <a:srgbClr val="FFFF00"/>
                    </a:gs>
                    <a:gs pos="100000">
                      <a:srgbClr val="FF9933"/>
                    </a:gs>
                  </a:gsLst>
                  <a:path path="rect">
                    <a:fillToRect l="50000" t="50000" r="50000" b="50000"/>
                  </a:path>
                </a:gradFill>
                <a:effectLst>
                  <a:outerShdw dist="35921" dir="2700000" algn="ctr" rotWithShape="0">
                    <a:srgbClr val="C0C0C0"/>
                  </a:outerShdw>
                </a:effectLst>
                <a:latin typeface="Impact" panose="020B0806030902050204" pitchFamily="34" charset="0"/>
              </a:rPr>
              <a:t>l</a:t>
            </a:r>
          </a:p>
        </p:txBody>
      </p:sp>
      <p:sp>
        <p:nvSpPr>
          <p:cNvPr id="76805" name="WordArt 5" descr="White marble"/>
          <p:cNvSpPr>
            <a:spLocks noChangeArrowheads="1" noChangeShapeType="1" noTextEdit="1"/>
          </p:cNvSpPr>
          <p:nvPr/>
        </p:nvSpPr>
        <p:spPr bwMode="auto">
          <a:xfrm>
            <a:off x="1992313" y="3789363"/>
            <a:ext cx="762000" cy="78105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rgbClr val="FFFFFF"/>
              </a:contourClr>
            </a:sp3d>
          </a:bodyPr>
          <a:lstStyle/>
          <a:p>
            <a:pPr algn="ctr"/>
            <a:r>
              <a:rPr lang="en-GB" sz="3600" kern="10" dirty="0">
                <a:ln w="9525">
                  <a:round/>
                  <a:headEnd/>
                  <a:tailEnd/>
                </a:ln>
                <a:blipFill dpi="0" rotWithShape="0">
                  <a:blip r:embed="rId3"/>
                  <a:srcRect/>
                  <a:tile tx="0" ty="0" sx="100000" sy="100000" flip="none" algn="tl"/>
                </a:blipFill>
                <a:latin typeface="Arial Black" panose="020B0A04020102020204" pitchFamily="34" charset="0"/>
              </a:rPr>
              <a:t>m</a:t>
            </a:r>
          </a:p>
        </p:txBody>
      </p:sp>
      <p:sp>
        <p:nvSpPr>
          <p:cNvPr id="76806" name="WordArt 6"/>
          <p:cNvSpPr>
            <a:spLocks noChangeArrowheads="1" noChangeShapeType="1" noTextEdit="1"/>
          </p:cNvSpPr>
          <p:nvPr/>
        </p:nvSpPr>
        <p:spPr bwMode="auto">
          <a:xfrm>
            <a:off x="4924425" y="1568956"/>
            <a:ext cx="490538" cy="862012"/>
          </a:xfrm>
          <a:prstGeom prst="rect">
            <a:avLst/>
          </a:prstGeom>
        </p:spPr>
        <p:txBody>
          <a:bodyPr wrap="none" fromWordArt="1">
            <a:prstTxWarp prst="textDoubleWave1">
              <a:avLst>
                <a:gd name="adj1" fmla="val 6500"/>
                <a:gd name="adj2" fmla="val 0"/>
              </a:avLst>
            </a:prstTxWarp>
          </a:bodyPr>
          <a:lstStyle/>
          <a:p>
            <a:pPr algn="ctr"/>
            <a:r>
              <a:rPr lang="en-GB" sz="3600" kern="10" spc="-360" dirty="0">
                <a:ln w="12700">
                  <a:solidFill>
                    <a:srgbClr val="000099"/>
                  </a:solidFill>
                  <a:round/>
                  <a:headEnd/>
                  <a:tailEnd/>
                </a:ln>
                <a:solidFill>
                  <a:srgbClr val="33CCFF"/>
                </a:solidFill>
                <a:effectLst>
                  <a:outerShdw dist="125724" dir="18900000" algn="ctr" rotWithShape="0">
                    <a:srgbClr val="000099"/>
                  </a:outerShdw>
                </a:effectLst>
                <a:latin typeface="Impact" panose="020B0806030902050204" pitchFamily="34" charset="0"/>
              </a:rPr>
              <a:t>s</a:t>
            </a:r>
          </a:p>
        </p:txBody>
      </p:sp>
      <p:sp>
        <p:nvSpPr>
          <p:cNvPr id="76807" name="WordArt 7"/>
          <p:cNvSpPr>
            <a:spLocks noChangeArrowheads="1" noChangeShapeType="1" noTextEdit="1"/>
          </p:cNvSpPr>
          <p:nvPr/>
        </p:nvSpPr>
        <p:spPr bwMode="auto">
          <a:xfrm>
            <a:off x="9767888" y="3789363"/>
            <a:ext cx="519112" cy="781050"/>
          </a:xfrm>
          <a:prstGeom prst="rect">
            <a:avLst/>
          </a:prstGeom>
        </p:spPr>
        <p:txBody>
          <a:bodyPr wrap="none" fromWordArt="1">
            <a:prstTxWarp prst="textPlain">
              <a:avLst>
                <a:gd name="adj" fmla="val 50000"/>
              </a:avLst>
            </a:prstTxWarp>
          </a:bodyPr>
          <a:lstStyle/>
          <a:p>
            <a:pPr algn="ctr"/>
            <a:r>
              <a:rPr lang="en-GB"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Arial Black" panose="020B0A04020102020204" pitchFamily="34" charset="0"/>
              </a:rPr>
              <a:t>v</a:t>
            </a:r>
          </a:p>
        </p:txBody>
      </p:sp>
      <p:sp>
        <p:nvSpPr>
          <p:cNvPr id="76808" name="WordArt 8"/>
          <p:cNvSpPr>
            <a:spLocks noChangeArrowheads="1" noChangeShapeType="1" noTextEdit="1"/>
          </p:cNvSpPr>
          <p:nvPr/>
        </p:nvSpPr>
        <p:spPr bwMode="auto">
          <a:xfrm>
            <a:off x="3503613" y="2492375"/>
            <a:ext cx="609600" cy="93345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GB" sz="3600" kern="10" spc="720" dirty="0">
                <a:gradFill rotWithShape="1">
                  <a:gsLst>
                    <a:gs pos="0">
                      <a:srgbClr val="AAAAAA"/>
                    </a:gs>
                    <a:gs pos="100000">
                      <a:srgbClr val="FFFFFF"/>
                    </a:gs>
                  </a:gsLst>
                  <a:lin ang="5400000" scaled="1"/>
                </a:gradFill>
                <a:effectLst>
                  <a:outerShdw dist="45791" dir="3378596" algn="ctr" rotWithShape="0">
                    <a:srgbClr val="4D4D4D"/>
                  </a:outerShdw>
                </a:effectLst>
                <a:latin typeface="Arial Black" panose="020B0A04020102020204" pitchFamily="34" charset="0"/>
              </a:rPr>
              <a:t>n</a:t>
            </a:r>
          </a:p>
        </p:txBody>
      </p:sp>
      <p:sp>
        <p:nvSpPr>
          <p:cNvPr id="76809" name="WordArt 9"/>
          <p:cNvSpPr>
            <a:spLocks noChangeArrowheads="1" noChangeShapeType="1" noTextEdit="1"/>
          </p:cNvSpPr>
          <p:nvPr/>
        </p:nvSpPr>
        <p:spPr bwMode="auto">
          <a:xfrm>
            <a:off x="7751763" y="3933825"/>
            <a:ext cx="538162" cy="742950"/>
          </a:xfrm>
          <a:prstGeom prst="rect">
            <a:avLst/>
          </a:prstGeom>
        </p:spPr>
        <p:txBody>
          <a:bodyPr wrap="none" fromWordArt="1">
            <a:prstTxWarp prst="textPlain">
              <a:avLst>
                <a:gd name="adj" fmla="val 50000"/>
              </a:avLst>
            </a:prstTxWarp>
          </a:bodyPr>
          <a:lstStyle/>
          <a:p>
            <a:pPr algn="ctr"/>
            <a:r>
              <a:rPr lang="en-GB" sz="3600" kern="10" dirty="0">
                <a:ln w="19050">
                  <a:solidFill>
                    <a:srgbClr val="99CCFF"/>
                  </a:solidFill>
                  <a:round/>
                  <a:headEnd/>
                  <a:tailEnd/>
                </a:ln>
                <a:solidFill>
                  <a:srgbClr val="0066CC"/>
                </a:solidFill>
                <a:effectLst>
                  <a:outerShdw dist="35921" dir="2700000" algn="ctr" rotWithShape="0">
                    <a:srgbClr val="990000"/>
                  </a:outerShdw>
                </a:effectLst>
                <a:latin typeface="Impact" panose="020B0806030902050204" pitchFamily="34" charset="0"/>
              </a:rPr>
              <a:t>r</a:t>
            </a:r>
          </a:p>
        </p:txBody>
      </p:sp>
      <p:sp>
        <p:nvSpPr>
          <p:cNvPr id="76810" name="WordArt 10"/>
          <p:cNvSpPr>
            <a:spLocks noChangeArrowheads="1" noChangeShapeType="1" noTextEdit="1"/>
          </p:cNvSpPr>
          <p:nvPr/>
        </p:nvSpPr>
        <p:spPr bwMode="auto">
          <a:xfrm>
            <a:off x="4800600" y="3716338"/>
            <a:ext cx="738188" cy="933450"/>
          </a:xfrm>
          <a:prstGeom prst="rect">
            <a:avLst/>
          </a:prstGeom>
        </p:spPr>
        <p:txBody>
          <a:bodyPr wrap="none" fromWordArt="1">
            <a:prstTxWarp prst="textPlain">
              <a:avLst>
                <a:gd name="adj" fmla="val 50000"/>
              </a:avLst>
            </a:prstTxWarp>
          </a:bodyPr>
          <a:lstStyle/>
          <a:p>
            <a:pPr algn="ctr"/>
            <a:r>
              <a:rPr lang="en-GB"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Arial Black" panose="020B0A04020102020204" pitchFamily="34" charset="0"/>
              </a:rPr>
              <a:t>z</a:t>
            </a:r>
          </a:p>
        </p:txBody>
      </p:sp>
      <p:sp>
        <p:nvSpPr>
          <p:cNvPr id="76811" name="WordArt 11"/>
          <p:cNvSpPr>
            <a:spLocks noChangeArrowheads="1" noChangeShapeType="1" noTextEdit="1"/>
          </p:cNvSpPr>
          <p:nvPr/>
        </p:nvSpPr>
        <p:spPr bwMode="auto">
          <a:xfrm>
            <a:off x="7175501" y="692150"/>
            <a:ext cx="747713" cy="928688"/>
          </a:xfrm>
          <a:prstGeom prst="rect">
            <a:avLst/>
          </a:prstGeom>
        </p:spPr>
        <p:txBody>
          <a:bodyPr wrap="none" fromWordArt="1">
            <a:prstTxWarp prst="textPlain">
              <a:avLst>
                <a:gd name="adj" fmla="val 50000"/>
              </a:avLst>
            </a:prstTxWarp>
          </a:bodyPr>
          <a:lstStyle/>
          <a:p>
            <a:pPr algn="ctr"/>
            <a:r>
              <a:rPr lang="en-GB" sz="3600" i="1" kern="10" dirty="0">
                <a:ln w="9525">
                  <a:solidFill>
                    <a:srgbClr val="000000"/>
                  </a:solidFill>
                  <a:round/>
                  <a:headEnd/>
                  <a:tailEnd/>
                </a:ln>
                <a:solidFill>
                  <a:srgbClr val="FFFFFF"/>
                </a:solidFill>
                <a:effectLst>
                  <a:outerShdw dist="35921" dir="2700000" algn="ctr" rotWithShape="0">
                    <a:srgbClr val="808080"/>
                  </a:outerShdw>
                </a:effectLst>
                <a:latin typeface="Arial Black" panose="020B0A04020102020204" pitchFamily="34" charset="0"/>
              </a:rPr>
              <a:t>sh</a:t>
            </a:r>
          </a:p>
        </p:txBody>
      </p:sp>
      <p:sp>
        <p:nvSpPr>
          <p:cNvPr id="76812" name="WordArt 12"/>
          <p:cNvSpPr>
            <a:spLocks noChangeArrowheads="1" noChangeShapeType="1" noTextEdit="1"/>
          </p:cNvSpPr>
          <p:nvPr/>
        </p:nvSpPr>
        <p:spPr bwMode="auto">
          <a:xfrm>
            <a:off x="8183563" y="2133600"/>
            <a:ext cx="781050" cy="1111250"/>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contourClr>
                <a:srgbClr val="FFFFCC"/>
              </a:contourClr>
            </a:sp3d>
          </a:bodyPr>
          <a:lstStyle/>
          <a:p>
            <a:pPr algn="ctr"/>
            <a:r>
              <a:rPr lang="en-GB" sz="3600" kern="10" dirty="0">
                <a:ln w="9525">
                  <a:round/>
                  <a:headEnd/>
                  <a:tailEnd/>
                </a:ln>
                <a:gradFill rotWithShape="1">
                  <a:gsLst>
                    <a:gs pos="0">
                      <a:srgbClr val="FFFFCC"/>
                    </a:gs>
                    <a:gs pos="100000">
                      <a:srgbClr val="FF9999"/>
                    </a:gs>
                  </a:gsLst>
                  <a:lin ang="5400000" scaled="1"/>
                </a:gradFill>
                <a:latin typeface="Times New Roman" panose="02020603050405020304" pitchFamily="18" charset="0"/>
                <a:cs typeface="Times New Roman" panose="02020603050405020304" pitchFamily="18" charset="0"/>
              </a:rPr>
              <a:t>th</a:t>
            </a:r>
          </a:p>
        </p:txBody>
      </p:sp>
      <p:sp>
        <p:nvSpPr>
          <p:cNvPr id="76813" name="WordArt 13"/>
          <p:cNvSpPr>
            <a:spLocks noChangeArrowheads="1" noChangeShapeType="1" noTextEdit="1"/>
          </p:cNvSpPr>
          <p:nvPr/>
        </p:nvSpPr>
        <p:spPr bwMode="auto">
          <a:xfrm>
            <a:off x="5880100" y="2636838"/>
            <a:ext cx="1062038" cy="96361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Wave1">
              <a:avLst>
                <a:gd name="adj1" fmla="val 13005"/>
                <a:gd name="adj2" fmla="val 0"/>
              </a:avLst>
            </a:prstTxWarp>
          </a:bodyPr>
          <a:lstStyle/>
          <a:p>
            <a:pPr algn="ctr"/>
            <a:r>
              <a:rPr lang="en-GB" sz="3600" kern="10" dirty="0">
                <a:gradFill rotWithShape="1">
                  <a:gsLst>
                    <a:gs pos="0">
                      <a:srgbClr val="9999FF"/>
                    </a:gs>
                    <a:gs pos="100000">
                      <a:srgbClr val="009999"/>
                    </a:gs>
                  </a:gsLst>
                  <a:lin ang="5400000" scaled="1"/>
                </a:gradFill>
                <a:effectLst>
                  <a:outerShdw dist="53882" dir="2700000" algn="ctr" rotWithShape="0">
                    <a:srgbClr val="C0C0C0"/>
                  </a:outerShdw>
                </a:effectLst>
                <a:latin typeface="Times New Roman" panose="02020603050405020304" pitchFamily="18" charset="0"/>
                <a:cs typeface="Times New Roman" panose="02020603050405020304" pitchFamily="18" charset="0"/>
              </a:rPr>
              <a:t>ng</a:t>
            </a:r>
          </a:p>
        </p:txBody>
      </p:sp>
    </p:spTree>
    <p:extLst>
      <p:ext uri="{BB962C8B-B14F-4D97-AF65-F5344CB8AC3E}">
        <p14:creationId xmlns:p14="http://schemas.microsoft.com/office/powerpoint/2010/main" val="3289530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dirty="0"/>
              <a:t>Blending                  </a:t>
            </a:r>
          </a:p>
        </p:txBody>
      </p:sp>
      <p:sp>
        <p:nvSpPr>
          <p:cNvPr id="3" name="Content Placeholder 2"/>
          <p:cNvSpPr>
            <a:spLocks noGrp="1"/>
          </p:cNvSpPr>
          <p:nvPr>
            <p:ph idx="1"/>
          </p:nvPr>
        </p:nvSpPr>
        <p:spPr>
          <a:xfrm>
            <a:off x="838200" y="1366191"/>
            <a:ext cx="10515600" cy="4952721"/>
          </a:xfrm>
        </p:spPr>
        <p:txBody>
          <a:bodyPr>
            <a:normAutofit lnSpcReduction="10000"/>
          </a:bodyPr>
          <a:lstStyle/>
          <a:p>
            <a:r>
              <a:rPr lang="en-GB" dirty="0"/>
              <a:t>Recognising the phonemes in a written word and merging them in order to produce the word.  This is an essential skill for </a:t>
            </a:r>
            <a:r>
              <a:rPr lang="en-GB" b="1" dirty="0">
                <a:solidFill>
                  <a:srgbClr val="FF0000"/>
                </a:solidFill>
              </a:rPr>
              <a:t>reading</a:t>
            </a:r>
            <a:r>
              <a:rPr lang="en-GB" dirty="0"/>
              <a:t>.</a:t>
            </a:r>
          </a:p>
          <a:p>
            <a:pPr marL="0" indent="0">
              <a:buNone/>
            </a:pPr>
            <a:endParaRPr lang="en-GB" sz="3600" dirty="0">
              <a:latin typeface="Comic Sans MS" panose="030F0702030302020204" pitchFamily="66" charset="0"/>
            </a:endParaRPr>
          </a:p>
          <a:p>
            <a:pPr marL="0" indent="0">
              <a:buNone/>
            </a:pPr>
            <a:r>
              <a:rPr lang="en-GB" sz="3600" dirty="0">
                <a:latin typeface="Comic Sans MS" panose="030F0702030302020204" pitchFamily="66" charset="0"/>
              </a:rPr>
              <a:t>       </a:t>
            </a:r>
            <a:r>
              <a:rPr lang="en-GB" sz="4400" dirty="0">
                <a:latin typeface="Comic Sans MS" panose="030F0702030302020204" pitchFamily="66" charset="0"/>
              </a:rPr>
              <a:t>cat			shed		park</a:t>
            </a:r>
          </a:p>
          <a:p>
            <a:pPr marL="0" indent="0">
              <a:buNone/>
            </a:pPr>
            <a:endParaRPr lang="en-GB" sz="4400" dirty="0">
              <a:latin typeface="Comic Sans MS" panose="030F0702030302020204" pitchFamily="66" charset="0"/>
            </a:endParaRPr>
          </a:p>
          <a:p>
            <a:pPr marL="0" indent="0">
              <a:buNone/>
            </a:pPr>
            <a:r>
              <a:rPr lang="en-GB" sz="4400" dirty="0">
                <a:latin typeface="Comic Sans MS" panose="030F0702030302020204" pitchFamily="66" charset="0"/>
              </a:rPr>
              <a:t>     take		night		enjoy</a:t>
            </a:r>
          </a:p>
          <a:p>
            <a:pPr marL="0" indent="0">
              <a:buNone/>
            </a:pPr>
            <a:endParaRPr lang="en-GB" sz="4400" dirty="0">
              <a:latin typeface="Comic Sans MS" panose="030F0702030302020204" pitchFamily="66" charset="0"/>
            </a:endParaRPr>
          </a:p>
          <a:p>
            <a:pPr marL="0" indent="0" algn="ctr">
              <a:buNone/>
            </a:pPr>
            <a:r>
              <a:rPr lang="en-GB" sz="3600" dirty="0">
                <a:latin typeface="Comic Sans MS" panose="030F0702030302020204" pitchFamily="66" charset="0"/>
              </a:rPr>
              <a:t> </a:t>
            </a:r>
          </a:p>
          <a:p>
            <a:pPr marL="0" indent="0" algn="ctr">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29428" y="516666"/>
            <a:ext cx="2498465" cy="697984"/>
          </a:xfrm>
          <a:prstGeom prst="rect">
            <a:avLst/>
          </a:prstGeom>
        </p:spPr>
      </p:pic>
      <p:sp>
        <p:nvSpPr>
          <p:cNvPr id="5" name="Oval 4"/>
          <p:cNvSpPr/>
          <p:nvPr/>
        </p:nvSpPr>
        <p:spPr>
          <a:xfrm>
            <a:off x="1976869" y="3290266"/>
            <a:ext cx="150125" cy="10918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Oval 5"/>
          <p:cNvSpPr/>
          <p:nvPr/>
        </p:nvSpPr>
        <p:spPr>
          <a:xfrm>
            <a:off x="2278606" y="3290266"/>
            <a:ext cx="150125" cy="10918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Oval 6"/>
          <p:cNvSpPr/>
          <p:nvPr/>
        </p:nvSpPr>
        <p:spPr>
          <a:xfrm>
            <a:off x="2507860" y="3288780"/>
            <a:ext cx="150125" cy="10918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Oval 9"/>
          <p:cNvSpPr/>
          <p:nvPr/>
        </p:nvSpPr>
        <p:spPr>
          <a:xfrm>
            <a:off x="5277923" y="3315576"/>
            <a:ext cx="150125" cy="10918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Oval 10"/>
          <p:cNvSpPr/>
          <p:nvPr/>
        </p:nvSpPr>
        <p:spPr>
          <a:xfrm>
            <a:off x="5579660" y="3314746"/>
            <a:ext cx="150125" cy="10918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Oval 11"/>
          <p:cNvSpPr/>
          <p:nvPr/>
        </p:nvSpPr>
        <p:spPr>
          <a:xfrm>
            <a:off x="7340221" y="3397962"/>
            <a:ext cx="150125" cy="10918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Oval 12"/>
          <p:cNvSpPr/>
          <p:nvPr/>
        </p:nvSpPr>
        <p:spPr>
          <a:xfrm>
            <a:off x="8240799" y="3288780"/>
            <a:ext cx="150125" cy="10918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Oval 13"/>
          <p:cNvSpPr/>
          <p:nvPr/>
        </p:nvSpPr>
        <p:spPr>
          <a:xfrm>
            <a:off x="1826744" y="4624407"/>
            <a:ext cx="150125" cy="10918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p:cNvSpPr/>
          <p:nvPr/>
        </p:nvSpPr>
        <p:spPr>
          <a:xfrm>
            <a:off x="4888761" y="4727184"/>
            <a:ext cx="741529" cy="68239"/>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p:cNvSpPr/>
          <p:nvPr/>
        </p:nvSpPr>
        <p:spPr>
          <a:xfrm>
            <a:off x="7578969" y="3331998"/>
            <a:ext cx="573206" cy="8188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p:cNvSpPr/>
          <p:nvPr/>
        </p:nvSpPr>
        <p:spPr>
          <a:xfrm>
            <a:off x="4540241" y="3331998"/>
            <a:ext cx="573206" cy="8188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Oval 20"/>
          <p:cNvSpPr/>
          <p:nvPr/>
        </p:nvSpPr>
        <p:spPr>
          <a:xfrm>
            <a:off x="2428731" y="4622947"/>
            <a:ext cx="150125" cy="10918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Oval 21"/>
          <p:cNvSpPr/>
          <p:nvPr/>
        </p:nvSpPr>
        <p:spPr>
          <a:xfrm>
            <a:off x="4676719" y="4631651"/>
            <a:ext cx="150125" cy="10918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Oval 22"/>
          <p:cNvSpPr/>
          <p:nvPr/>
        </p:nvSpPr>
        <p:spPr>
          <a:xfrm>
            <a:off x="5740325" y="4636710"/>
            <a:ext cx="150125" cy="10918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Block Arc 23"/>
          <p:cNvSpPr/>
          <p:nvPr/>
        </p:nvSpPr>
        <p:spPr>
          <a:xfrm>
            <a:off x="1976869" y="3865865"/>
            <a:ext cx="875513" cy="323998"/>
          </a:xfrm>
          <a:prstGeom prst="blockArc">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7" name="Oval 26"/>
          <p:cNvSpPr/>
          <p:nvPr/>
        </p:nvSpPr>
        <p:spPr>
          <a:xfrm>
            <a:off x="7446406" y="4624407"/>
            <a:ext cx="150125" cy="10918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Oval 27"/>
          <p:cNvSpPr/>
          <p:nvPr/>
        </p:nvSpPr>
        <p:spPr>
          <a:xfrm>
            <a:off x="7715447" y="4626772"/>
            <a:ext cx="150125" cy="10918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Oval 29"/>
          <p:cNvSpPr/>
          <p:nvPr/>
        </p:nvSpPr>
        <p:spPr>
          <a:xfrm>
            <a:off x="7984488" y="4733589"/>
            <a:ext cx="150125" cy="10918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p:cNvSpPr/>
          <p:nvPr/>
        </p:nvSpPr>
        <p:spPr>
          <a:xfrm>
            <a:off x="8229428" y="4776551"/>
            <a:ext cx="353885" cy="8188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60690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6000" b="1" dirty="0"/>
              <a:t>Segmenting                     </a:t>
            </a:r>
          </a:p>
        </p:txBody>
      </p:sp>
      <p:sp>
        <p:nvSpPr>
          <p:cNvPr id="3" name="Content Placeholder 2"/>
          <p:cNvSpPr>
            <a:spLocks noGrp="1"/>
          </p:cNvSpPr>
          <p:nvPr>
            <p:ph idx="1"/>
          </p:nvPr>
        </p:nvSpPr>
        <p:spPr>
          <a:xfrm>
            <a:off x="838200" y="1690688"/>
            <a:ext cx="10515600" cy="4486275"/>
          </a:xfrm>
        </p:spPr>
        <p:txBody>
          <a:bodyPr/>
          <a:lstStyle/>
          <a:p>
            <a:r>
              <a:rPr lang="en-GB" dirty="0"/>
              <a:t>The opposite of blending</a:t>
            </a:r>
          </a:p>
          <a:p>
            <a:r>
              <a:rPr lang="en-GB" dirty="0"/>
              <a:t>“Chopping up” the word into phonemes</a:t>
            </a:r>
          </a:p>
          <a:p>
            <a:r>
              <a:rPr lang="en-GB" dirty="0"/>
              <a:t>An essential skill for </a:t>
            </a:r>
            <a:r>
              <a:rPr lang="en-GB" b="1" dirty="0">
                <a:solidFill>
                  <a:srgbClr val="FF0000"/>
                </a:solidFill>
              </a:rPr>
              <a:t>spelling</a:t>
            </a:r>
          </a:p>
          <a:p>
            <a:pPr marL="0" indent="0" algn="ctr">
              <a:buNone/>
            </a:pPr>
            <a:r>
              <a:rPr lang="en-GB" sz="3600" b="1" dirty="0">
                <a:solidFill>
                  <a:srgbClr val="7030A0"/>
                </a:solidFill>
                <a:latin typeface="Comic Sans MS" panose="030F0702030302020204" pitchFamily="66" charset="0"/>
              </a:rPr>
              <a:t>t-r-ai-n</a:t>
            </a:r>
          </a:p>
          <a:p>
            <a:pPr marL="0" indent="0" algn="ctr">
              <a:buNone/>
            </a:pPr>
            <a:r>
              <a:rPr lang="en-GB" sz="3600" b="1" dirty="0">
                <a:solidFill>
                  <a:srgbClr val="7030A0"/>
                </a:solidFill>
                <a:latin typeface="Comic Sans MS" panose="030F0702030302020204" pitchFamily="66" charset="0"/>
              </a:rPr>
              <a:t>s-n-ow</a:t>
            </a:r>
          </a:p>
          <a:p>
            <a:pPr marL="0" indent="0" algn="ctr">
              <a:buNone/>
            </a:pPr>
            <a:r>
              <a:rPr lang="en-GB" sz="3600" b="1" dirty="0">
                <a:solidFill>
                  <a:srgbClr val="7030A0"/>
                </a:solidFill>
                <a:latin typeface="Comic Sans MS" panose="030F0702030302020204" pitchFamily="66" charset="0"/>
              </a:rPr>
              <a:t>s-t-r-ee-t</a:t>
            </a:r>
          </a:p>
          <a:p>
            <a:pPr marL="0" indent="0" algn="ctr">
              <a:buNone/>
            </a:pPr>
            <a:r>
              <a:rPr lang="en-GB" sz="3600" b="1" dirty="0">
                <a:solidFill>
                  <a:srgbClr val="7030A0"/>
                </a:solidFill>
                <a:latin typeface="Comic Sans MS" panose="030F0702030302020204" pitchFamily="66" charset="0"/>
              </a:rPr>
              <a:t>b-r-igh-t</a:t>
            </a:r>
          </a:p>
          <a:p>
            <a:pPr marL="0" indent="0">
              <a:buNone/>
            </a:pPr>
            <a:endParaRPr lang="en-GB"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29428" y="516666"/>
            <a:ext cx="2498465" cy="697984"/>
          </a:xfrm>
          <a:prstGeom prst="rect">
            <a:avLst/>
          </a:prstGeom>
        </p:spPr>
      </p:pic>
    </p:spTree>
    <p:extLst>
      <p:ext uri="{BB962C8B-B14F-4D97-AF65-F5344CB8AC3E}">
        <p14:creationId xmlns:p14="http://schemas.microsoft.com/office/powerpoint/2010/main" val="4536010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dirty="0"/>
              <a:t>26 letters, 44 phonemes!  </a:t>
            </a:r>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34297" y="1406455"/>
            <a:ext cx="3708894" cy="5238551"/>
          </a:xfr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5335" y="556902"/>
            <a:ext cx="2498465" cy="697984"/>
          </a:xfrm>
          <a:prstGeom prst="rect">
            <a:avLst/>
          </a:prstGeom>
        </p:spPr>
      </p:pic>
    </p:spTree>
    <p:extLst>
      <p:ext uri="{BB962C8B-B14F-4D97-AF65-F5344CB8AC3E}">
        <p14:creationId xmlns:p14="http://schemas.microsoft.com/office/powerpoint/2010/main" val="34824139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10683" y="289302"/>
            <a:ext cx="9144000" cy="741005"/>
          </a:xfrm>
        </p:spPr>
        <p:txBody>
          <a:bodyPr>
            <a:normAutofit/>
          </a:bodyPr>
          <a:lstStyle/>
          <a:p>
            <a:r>
              <a:rPr lang="en-GB" sz="4000" b="1" dirty="0">
                <a:latin typeface="+mn-lt"/>
              </a:rPr>
              <a:t>Phonics progression</a:t>
            </a:r>
          </a:p>
        </p:txBody>
      </p:sp>
      <p:sp>
        <p:nvSpPr>
          <p:cNvPr id="3" name="Subtitle 2"/>
          <p:cNvSpPr>
            <a:spLocks noGrp="1"/>
          </p:cNvSpPr>
          <p:nvPr>
            <p:ph type="subTitle" idx="1"/>
          </p:nvPr>
        </p:nvSpPr>
        <p:spPr>
          <a:xfrm>
            <a:off x="528404" y="1123123"/>
            <a:ext cx="11414213" cy="5540914"/>
          </a:xfrm>
        </p:spPr>
        <p:txBody>
          <a:bodyPr>
            <a:normAutofit fontScale="62500" lnSpcReduction="20000"/>
          </a:bodyPr>
          <a:lstStyle/>
          <a:p>
            <a:r>
              <a:rPr lang="en-GB" altLang="en-US" sz="5800" b="1" dirty="0"/>
              <a:t>Phase One:</a:t>
            </a:r>
            <a:r>
              <a:rPr lang="en-GB" altLang="en-US" sz="5800" dirty="0"/>
              <a:t>   </a:t>
            </a:r>
            <a:r>
              <a:rPr lang="en-GB" altLang="en-US" sz="5100" dirty="0"/>
              <a:t>Builds phonological awareness &amp; develops oral blending &amp; segmenting skills</a:t>
            </a:r>
          </a:p>
          <a:p>
            <a:pPr algn="l"/>
            <a:r>
              <a:rPr lang="en-GB" altLang="en-US" sz="3800" dirty="0">
                <a:solidFill>
                  <a:srgbClr val="0070C0"/>
                </a:solidFill>
              </a:rPr>
              <a:t>(Starts in Nursery and is ongoing)</a:t>
            </a:r>
          </a:p>
          <a:p>
            <a:pPr marL="457200" indent="-457200" algn="l">
              <a:buFont typeface="Arial" panose="020B0604020202020204" pitchFamily="34" charset="0"/>
              <a:buChar char="•"/>
            </a:pPr>
            <a:r>
              <a:rPr lang="en-GB" sz="3800" dirty="0"/>
              <a:t>Develops:</a:t>
            </a:r>
          </a:p>
          <a:p>
            <a:pPr algn="l"/>
            <a:r>
              <a:rPr lang="en-GB" sz="3800" dirty="0"/>
              <a:t>                    - children’s speaking and listening skills </a:t>
            </a:r>
          </a:p>
          <a:p>
            <a:pPr algn="l"/>
            <a:r>
              <a:rPr lang="en-GB" sz="3800" dirty="0"/>
              <a:t>                     - Focuses on getting children attuned to the sounds around them                                         </a:t>
            </a:r>
          </a:p>
          <a:p>
            <a:pPr algn="l"/>
            <a:r>
              <a:rPr lang="en-GB" sz="3800" dirty="0"/>
              <a:t>                     - Developing oral blending and segmenting skills</a:t>
            </a:r>
          </a:p>
          <a:p>
            <a:pPr algn="l"/>
            <a:endParaRPr lang="en-GB" sz="3800" dirty="0"/>
          </a:p>
          <a:p>
            <a:pPr marL="457200" indent="-457200" algn="l">
              <a:buFont typeface="Arial" panose="020B0604020202020204" pitchFamily="34" charset="0"/>
              <a:buChar char="•"/>
            </a:pPr>
            <a:r>
              <a:rPr lang="en-GB" sz="3800" dirty="0"/>
              <a:t>Phase 1 is divided into seven aspects</a:t>
            </a:r>
          </a:p>
          <a:p>
            <a:pPr marL="457200" indent="-457200" algn="l">
              <a:buFont typeface="Arial" panose="020B0604020202020204" pitchFamily="34" charset="0"/>
              <a:buChar char="•"/>
            </a:pPr>
            <a:r>
              <a:rPr lang="en-GB" sz="3800" dirty="0"/>
              <a:t>Each aspect contains three strands: </a:t>
            </a:r>
          </a:p>
          <a:p>
            <a:pPr marL="457200" indent="-457200" algn="l">
              <a:buFont typeface="Arial" panose="020B0604020202020204" pitchFamily="34" charset="0"/>
              <a:buChar char="•"/>
            </a:pPr>
            <a:r>
              <a:rPr lang="en-GB" sz="3800" dirty="0"/>
              <a:t>                     -Tuning in to sounds (auditory discrimination), </a:t>
            </a:r>
          </a:p>
          <a:p>
            <a:r>
              <a:rPr lang="en-GB" sz="3800" dirty="0"/>
              <a:t>                   - Listening and remembering sounds (auditory memory and sequencing</a:t>
            </a:r>
          </a:p>
          <a:p>
            <a:pPr algn="l"/>
            <a:r>
              <a:rPr lang="en-GB" sz="3800" dirty="0"/>
              <a:t>                          - Talking about sounds (developing vocabulary and language    </a:t>
            </a:r>
          </a:p>
          <a:p>
            <a:pPr algn="l"/>
            <a:r>
              <a:rPr lang="en-GB" sz="3800" dirty="0"/>
              <a:t>                               comprehension).</a:t>
            </a:r>
          </a:p>
          <a:p>
            <a:pPr algn="l"/>
            <a:endParaRPr lang="en-GB" altLang="en-US" dirty="0">
              <a:solidFill>
                <a:srgbClr val="0070C0"/>
              </a:solidFill>
            </a:endParaRPr>
          </a:p>
          <a:p>
            <a:pPr algn="l"/>
            <a:endParaRPr lang="en-GB" altLang="en-US" dirty="0">
              <a:solidFill>
                <a:srgbClr val="0070C0"/>
              </a:solidFill>
            </a:endParaRPr>
          </a:p>
          <a:p>
            <a:pPr algn="l"/>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6128" y="239508"/>
            <a:ext cx="2498465" cy="697984"/>
          </a:xfrm>
          <a:prstGeom prst="rect">
            <a:avLst/>
          </a:prstGeom>
        </p:spPr>
      </p:pic>
    </p:spTree>
    <p:extLst>
      <p:ext uri="{BB962C8B-B14F-4D97-AF65-F5344CB8AC3E}">
        <p14:creationId xmlns:p14="http://schemas.microsoft.com/office/powerpoint/2010/main" val="12750827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46178" y="102770"/>
            <a:ext cx="9144000" cy="741005"/>
          </a:xfrm>
        </p:spPr>
        <p:txBody>
          <a:bodyPr>
            <a:normAutofit/>
          </a:bodyPr>
          <a:lstStyle/>
          <a:p>
            <a:pPr algn="l"/>
            <a:r>
              <a:rPr lang="en-GB" sz="4000" b="1" dirty="0">
                <a:latin typeface="+mn-lt"/>
              </a:rPr>
              <a:t>           Phase 1</a:t>
            </a:r>
          </a:p>
        </p:txBody>
      </p:sp>
      <p:sp>
        <p:nvSpPr>
          <p:cNvPr id="3" name="Subtitle 2"/>
          <p:cNvSpPr>
            <a:spLocks noGrp="1"/>
          </p:cNvSpPr>
          <p:nvPr>
            <p:ph type="subTitle" idx="1"/>
          </p:nvPr>
        </p:nvSpPr>
        <p:spPr>
          <a:xfrm>
            <a:off x="149086" y="865285"/>
            <a:ext cx="11793531" cy="5798752"/>
          </a:xfrm>
        </p:spPr>
        <p:txBody>
          <a:bodyPr>
            <a:normAutofit/>
          </a:bodyPr>
          <a:lstStyle/>
          <a:p>
            <a:pPr algn="l"/>
            <a:r>
              <a:rPr lang="en-GB" sz="3200" b="1" dirty="0">
                <a:solidFill>
                  <a:srgbClr val="00B050"/>
                </a:solidFill>
              </a:rPr>
              <a:t>Aspect 1 – General sound discrimination – environmental</a:t>
            </a:r>
          </a:p>
          <a:p>
            <a:pPr marL="457200" indent="-457200" algn="l">
              <a:buFont typeface="Arial" panose="020B0604020202020204" pitchFamily="34" charset="0"/>
              <a:buChar char="•"/>
            </a:pPr>
            <a:r>
              <a:rPr lang="en-GB" dirty="0"/>
              <a:t>Develops children’s </a:t>
            </a:r>
            <a:r>
              <a:rPr lang="en-GB" b="1" dirty="0"/>
              <a:t>awareness of the sounds around them and to develop their listening skills</a:t>
            </a:r>
            <a:r>
              <a:rPr lang="en-GB" dirty="0"/>
              <a:t>. </a:t>
            </a:r>
          </a:p>
          <a:p>
            <a:pPr marL="457200" indent="-457200" algn="l">
              <a:buFont typeface="Arial" panose="020B0604020202020204" pitchFamily="34" charset="0"/>
              <a:buChar char="•"/>
            </a:pPr>
            <a:r>
              <a:rPr lang="en-GB" dirty="0" err="1"/>
              <a:t>Ie</a:t>
            </a:r>
            <a:r>
              <a:rPr lang="en-GB" dirty="0"/>
              <a:t> listening walks, drumming on different items outside and comparing the sounds, playing sounds lotto and making musical instruments</a:t>
            </a:r>
          </a:p>
          <a:p>
            <a:pPr algn="l"/>
            <a:r>
              <a:rPr lang="en-GB" sz="3200" b="1" dirty="0">
                <a:solidFill>
                  <a:srgbClr val="00B050"/>
                </a:solidFill>
              </a:rPr>
              <a:t>Aspect 2 – General sound discrimination – instrumental sounds</a:t>
            </a:r>
          </a:p>
          <a:p>
            <a:pPr marL="342900" indent="-342900" algn="l">
              <a:buFont typeface="Arial" panose="020B0604020202020204" pitchFamily="34" charset="0"/>
              <a:buChar char="•"/>
            </a:pPr>
            <a:r>
              <a:rPr lang="en-GB" dirty="0"/>
              <a:t>Develops children’s </a:t>
            </a:r>
            <a:r>
              <a:rPr lang="en-GB" b="1" dirty="0"/>
              <a:t>awareness of sounds made by various instruments and noise makers. </a:t>
            </a:r>
            <a:endParaRPr lang="en-GB" dirty="0"/>
          </a:p>
          <a:p>
            <a:pPr marL="342900" indent="-342900" algn="l">
              <a:buFont typeface="Arial" panose="020B0604020202020204" pitchFamily="34" charset="0"/>
              <a:buChar char="•"/>
            </a:pPr>
            <a:r>
              <a:rPr lang="en-GB" dirty="0" err="1"/>
              <a:t>Ie</a:t>
            </a:r>
            <a:r>
              <a:rPr lang="en-GB" dirty="0"/>
              <a:t> comparing and matching sound makers, playing instruments alongside a story and making loud and quiet sounds.</a:t>
            </a:r>
          </a:p>
          <a:p>
            <a:pPr algn="l"/>
            <a:r>
              <a:rPr lang="en-GB" sz="3200" b="1" dirty="0">
                <a:solidFill>
                  <a:srgbClr val="00B050"/>
                </a:solidFill>
              </a:rPr>
              <a:t>Aspect 3 – General sound discrimination – body percussion</a:t>
            </a:r>
          </a:p>
          <a:p>
            <a:pPr marL="342900" indent="-342900" algn="l">
              <a:buFont typeface="Arial" panose="020B0604020202020204" pitchFamily="34" charset="0"/>
              <a:buChar char="•"/>
            </a:pPr>
            <a:r>
              <a:rPr lang="en-GB" dirty="0"/>
              <a:t>The aim of this aspect is to develop </a:t>
            </a:r>
            <a:r>
              <a:rPr lang="en-GB" b="1" dirty="0"/>
              <a:t>children’s awareness of sounds and rhythms. </a:t>
            </a:r>
          </a:p>
          <a:p>
            <a:pPr marL="342900" indent="-342900" algn="l">
              <a:buFont typeface="Arial" panose="020B0604020202020204" pitchFamily="34" charset="0"/>
              <a:buChar char="•"/>
            </a:pPr>
            <a:r>
              <a:rPr lang="en-GB" dirty="0" err="1"/>
              <a:t>Ie</a:t>
            </a:r>
            <a:r>
              <a:rPr lang="en-GB" b="1" dirty="0"/>
              <a:t> </a:t>
            </a:r>
            <a:r>
              <a:rPr lang="en-GB" dirty="0"/>
              <a:t>singing songs and action rhymes, listening to music and developing a sounds vocabulary.</a:t>
            </a:r>
          </a:p>
          <a:p>
            <a:endParaRPr lang="en-GB" sz="3200" dirty="0"/>
          </a:p>
          <a:p>
            <a:pPr algn="l"/>
            <a:endParaRPr lang="en-GB" altLang="en-US" dirty="0">
              <a:solidFill>
                <a:srgbClr val="0070C0"/>
              </a:solidFill>
            </a:endParaRPr>
          </a:p>
          <a:p>
            <a:pPr algn="l"/>
            <a:endParaRPr lang="en-GB" altLang="en-US" dirty="0">
              <a:solidFill>
                <a:srgbClr val="0070C0"/>
              </a:solidFill>
            </a:endParaRPr>
          </a:p>
          <a:p>
            <a:pPr algn="l"/>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08101" y="145791"/>
            <a:ext cx="2498465" cy="697984"/>
          </a:xfrm>
          <a:prstGeom prst="rect">
            <a:avLst/>
          </a:prstGeom>
        </p:spPr>
      </p:pic>
    </p:spTree>
    <p:extLst>
      <p:ext uri="{BB962C8B-B14F-4D97-AF65-F5344CB8AC3E}">
        <p14:creationId xmlns:p14="http://schemas.microsoft.com/office/powerpoint/2010/main" val="22137226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2186" y="0"/>
            <a:ext cx="9144000" cy="741005"/>
          </a:xfrm>
        </p:spPr>
        <p:txBody>
          <a:bodyPr>
            <a:normAutofit/>
          </a:bodyPr>
          <a:lstStyle/>
          <a:p>
            <a:r>
              <a:rPr lang="en-GB" sz="4000" b="1" dirty="0">
                <a:latin typeface="+mn-lt"/>
              </a:rPr>
              <a:t>Phase 1</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41772" y="195144"/>
            <a:ext cx="2498465" cy="697984"/>
          </a:xfrm>
          <a:prstGeom prst="rect">
            <a:avLst/>
          </a:prstGeom>
        </p:spPr>
      </p:pic>
      <p:sp>
        <p:nvSpPr>
          <p:cNvPr id="5" name="Rectangle 4"/>
          <p:cNvSpPr/>
          <p:nvPr/>
        </p:nvSpPr>
        <p:spPr>
          <a:xfrm>
            <a:off x="108617" y="741005"/>
            <a:ext cx="11531620" cy="4893647"/>
          </a:xfrm>
          <a:prstGeom prst="rect">
            <a:avLst/>
          </a:prstGeom>
        </p:spPr>
        <p:txBody>
          <a:bodyPr wrap="square">
            <a:spAutoFit/>
          </a:bodyPr>
          <a:lstStyle/>
          <a:p>
            <a:r>
              <a:rPr lang="en-GB" sz="3200" b="1" dirty="0">
                <a:solidFill>
                  <a:srgbClr val="00B050"/>
                </a:solidFill>
              </a:rPr>
              <a:t>Aspect 4 – Rhythm and rhyme</a:t>
            </a:r>
          </a:p>
          <a:p>
            <a:pPr marL="342900" indent="-342900">
              <a:buFont typeface="Arial" panose="020B0604020202020204" pitchFamily="34" charset="0"/>
              <a:buChar char="•"/>
            </a:pPr>
            <a:r>
              <a:rPr lang="en-GB" sz="2400" dirty="0"/>
              <a:t>Develops children’s appreciation and experiences of </a:t>
            </a:r>
            <a:r>
              <a:rPr lang="en-GB" sz="2400" b="1" dirty="0"/>
              <a:t>rhythm and rhyme in speech</a:t>
            </a:r>
            <a:r>
              <a:rPr lang="en-GB" sz="2400" dirty="0"/>
              <a:t>. </a:t>
            </a:r>
          </a:p>
          <a:p>
            <a:pPr marL="342900" indent="-342900">
              <a:buFont typeface="Arial" panose="020B0604020202020204" pitchFamily="34" charset="0"/>
              <a:buChar char="•"/>
            </a:pPr>
            <a:r>
              <a:rPr lang="en-GB" sz="2400" dirty="0" err="1"/>
              <a:t>Ie</a:t>
            </a:r>
            <a:r>
              <a:rPr lang="en-GB" sz="2400" dirty="0"/>
              <a:t> rhyming stories, rhyming bingo, clapping out the syllables in words and odd one out.</a:t>
            </a:r>
          </a:p>
          <a:p>
            <a:pPr marL="342900" indent="-342900">
              <a:buFont typeface="Arial" panose="020B0604020202020204" pitchFamily="34" charset="0"/>
              <a:buChar char="•"/>
            </a:pPr>
            <a:endParaRPr lang="en-GB" sz="2400" dirty="0"/>
          </a:p>
          <a:p>
            <a:r>
              <a:rPr lang="en-GB" sz="3200" b="1" dirty="0">
                <a:solidFill>
                  <a:srgbClr val="00B050"/>
                </a:solidFill>
              </a:rPr>
              <a:t>Aspect 5 – Alliteration</a:t>
            </a:r>
          </a:p>
          <a:p>
            <a:pPr marL="342900" indent="-342900">
              <a:buFont typeface="Arial" panose="020B0604020202020204" pitchFamily="34" charset="0"/>
              <a:buChar char="•"/>
            </a:pPr>
            <a:r>
              <a:rPr lang="en-GB" sz="2400" dirty="0"/>
              <a:t>Focuses on </a:t>
            </a:r>
            <a:r>
              <a:rPr lang="en-GB" sz="2400" b="1" dirty="0"/>
              <a:t>initial sounds of words</a:t>
            </a:r>
            <a:endParaRPr lang="en-GB" sz="2400" dirty="0"/>
          </a:p>
          <a:p>
            <a:pPr marL="342900" indent="-342900">
              <a:buFont typeface="Arial" panose="020B0604020202020204" pitchFamily="34" charset="0"/>
              <a:buChar char="•"/>
            </a:pPr>
            <a:r>
              <a:rPr lang="en-GB" sz="2400" dirty="0" err="1"/>
              <a:t>Ie</a:t>
            </a:r>
            <a:r>
              <a:rPr lang="en-GB" sz="2400" dirty="0"/>
              <a:t> I-Spy type games and matching objects which begin with the same sound.</a:t>
            </a:r>
          </a:p>
          <a:p>
            <a:endParaRPr lang="en-GB" sz="2400" dirty="0"/>
          </a:p>
          <a:p>
            <a:r>
              <a:rPr lang="en-GB" sz="3200" b="1" dirty="0">
                <a:solidFill>
                  <a:srgbClr val="00B050"/>
                </a:solidFill>
              </a:rPr>
              <a:t>Aspect 6 – Voice sounds</a:t>
            </a:r>
          </a:p>
          <a:p>
            <a:pPr marL="342900" indent="-342900">
              <a:buFont typeface="Arial" panose="020B0604020202020204" pitchFamily="34" charset="0"/>
              <a:buChar char="•"/>
            </a:pPr>
            <a:r>
              <a:rPr lang="en-GB" sz="2400" dirty="0"/>
              <a:t>Focuses on distinguishing between </a:t>
            </a:r>
            <a:r>
              <a:rPr lang="en-GB" sz="2400" b="1" dirty="0"/>
              <a:t>different vocal sounds and to begin oral blending and segmenting</a:t>
            </a:r>
            <a:r>
              <a:rPr lang="en-GB" sz="2400" dirty="0"/>
              <a:t>. </a:t>
            </a:r>
          </a:p>
          <a:p>
            <a:pPr marL="342900" indent="-342900">
              <a:buFont typeface="Arial" panose="020B0604020202020204" pitchFamily="34" charset="0"/>
              <a:buChar char="•"/>
            </a:pPr>
            <a:r>
              <a:rPr lang="en-GB" sz="2400" dirty="0" err="1"/>
              <a:t>Ie</a:t>
            </a:r>
            <a:r>
              <a:rPr lang="en-GB" sz="2400" dirty="0"/>
              <a:t> Metal Mike, Cross the river</a:t>
            </a:r>
            <a:endParaRPr lang="en-GB" sz="2400" b="1" dirty="0"/>
          </a:p>
        </p:txBody>
      </p:sp>
    </p:spTree>
    <p:extLst>
      <p:ext uri="{BB962C8B-B14F-4D97-AF65-F5344CB8AC3E}">
        <p14:creationId xmlns:p14="http://schemas.microsoft.com/office/powerpoint/2010/main" val="4445556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4456" y="751860"/>
            <a:ext cx="9144000" cy="741005"/>
          </a:xfrm>
        </p:spPr>
        <p:txBody>
          <a:bodyPr>
            <a:normAutofit/>
          </a:bodyPr>
          <a:lstStyle/>
          <a:p>
            <a:r>
              <a:rPr lang="en-GB" sz="4000" b="1" dirty="0">
                <a:latin typeface="+mn-lt"/>
              </a:rPr>
              <a:t>Phase 1</a:t>
            </a:r>
          </a:p>
        </p:txBody>
      </p:sp>
      <p:sp>
        <p:nvSpPr>
          <p:cNvPr id="3" name="Subtitle 2"/>
          <p:cNvSpPr>
            <a:spLocks noGrp="1"/>
          </p:cNvSpPr>
          <p:nvPr>
            <p:ph type="subTitle" idx="1"/>
          </p:nvPr>
        </p:nvSpPr>
        <p:spPr>
          <a:xfrm>
            <a:off x="528404" y="1865269"/>
            <a:ext cx="11414213" cy="4798767"/>
          </a:xfrm>
        </p:spPr>
        <p:txBody>
          <a:bodyPr>
            <a:normAutofit/>
          </a:bodyPr>
          <a:lstStyle/>
          <a:p>
            <a:pPr algn="l"/>
            <a:r>
              <a:rPr lang="en-GB" sz="3200" b="1" dirty="0">
                <a:solidFill>
                  <a:srgbClr val="00B050"/>
                </a:solidFill>
              </a:rPr>
              <a:t>Aspect 7 – Oral blending and segmenting</a:t>
            </a:r>
          </a:p>
          <a:p>
            <a:pPr marL="457200" indent="-457200" algn="l">
              <a:buFont typeface="Arial" panose="020B0604020202020204" pitchFamily="34" charset="0"/>
              <a:buChar char="•"/>
            </a:pPr>
            <a:r>
              <a:rPr lang="en-GB" sz="3200" dirty="0"/>
              <a:t>Develops </a:t>
            </a:r>
            <a:r>
              <a:rPr lang="en-GB" sz="3200" b="1" dirty="0"/>
              <a:t>oral blending and segmenting skills.</a:t>
            </a:r>
          </a:p>
          <a:p>
            <a:pPr marL="457200" indent="-457200" algn="l">
              <a:buFont typeface="Arial" panose="020B0604020202020204" pitchFamily="34" charset="0"/>
              <a:buChar char="•"/>
            </a:pPr>
            <a:r>
              <a:rPr lang="en-GB" sz="3200" dirty="0" err="1"/>
              <a:t>Ie</a:t>
            </a:r>
            <a:r>
              <a:rPr lang="en-GB" sz="3200" dirty="0"/>
              <a:t> Talking teddy, the teacher could say some sounds, such as /c/-/u/-/p/ and see whether the children can pick out a cup from a group of objects. For segmenting practise, the teacher could hold up an object such as a sock and ask the children which sounds they can hear in the word sock.</a:t>
            </a:r>
          </a:p>
          <a:p>
            <a:pPr algn="l"/>
            <a:endParaRPr lang="en-GB" altLang="en-US" dirty="0">
              <a:solidFill>
                <a:srgbClr val="0070C0"/>
              </a:solidFill>
            </a:endParaRPr>
          </a:p>
          <a:p>
            <a:pPr algn="l"/>
            <a:endParaRPr lang="en-GB" altLang="en-US" dirty="0">
              <a:solidFill>
                <a:srgbClr val="0070C0"/>
              </a:solidFill>
            </a:endParaRPr>
          </a:p>
          <a:p>
            <a:pPr algn="l"/>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6554" y="710688"/>
            <a:ext cx="2498465" cy="697984"/>
          </a:xfrm>
          <a:prstGeom prst="rect">
            <a:avLst/>
          </a:prstGeom>
        </p:spPr>
      </p:pic>
    </p:spTree>
    <p:extLst>
      <p:ext uri="{BB962C8B-B14F-4D97-AF65-F5344CB8AC3E}">
        <p14:creationId xmlns:p14="http://schemas.microsoft.com/office/powerpoint/2010/main" val="9149753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4456" y="751860"/>
            <a:ext cx="9144000" cy="741005"/>
          </a:xfrm>
        </p:spPr>
        <p:txBody>
          <a:bodyPr>
            <a:normAutofit/>
          </a:bodyPr>
          <a:lstStyle/>
          <a:p>
            <a:r>
              <a:rPr lang="en-GB" sz="4000" b="1" dirty="0">
                <a:latin typeface="+mn-lt"/>
              </a:rPr>
              <a:t>Phase 2</a:t>
            </a:r>
          </a:p>
        </p:txBody>
      </p:sp>
      <p:sp>
        <p:nvSpPr>
          <p:cNvPr id="3" name="Subtitle 2"/>
          <p:cNvSpPr>
            <a:spLocks noGrp="1"/>
          </p:cNvSpPr>
          <p:nvPr>
            <p:ph type="subTitle" idx="1"/>
          </p:nvPr>
        </p:nvSpPr>
        <p:spPr>
          <a:xfrm>
            <a:off x="528404" y="1865269"/>
            <a:ext cx="11414213" cy="4798767"/>
          </a:xfrm>
        </p:spPr>
        <p:txBody>
          <a:bodyPr>
            <a:normAutofit/>
          </a:bodyPr>
          <a:lstStyle/>
          <a:p>
            <a:pPr algn="l"/>
            <a:r>
              <a:rPr lang="en-GB" altLang="en-US" b="1" dirty="0"/>
              <a:t>Phase Two:   </a:t>
            </a:r>
            <a:r>
              <a:rPr lang="en-GB" altLang="en-US" dirty="0"/>
              <a:t>Introduction of phoneme grapheme correspondences</a:t>
            </a:r>
          </a:p>
          <a:p>
            <a:pPr algn="l"/>
            <a:r>
              <a:rPr lang="en-GB" altLang="en-US" dirty="0"/>
              <a:t>                        blending and segmenting, vc and cvc words. </a:t>
            </a:r>
          </a:p>
          <a:p>
            <a:pPr algn="l"/>
            <a:r>
              <a:rPr lang="en-GB" altLang="en-US" dirty="0">
                <a:solidFill>
                  <a:srgbClr val="0070C0"/>
                </a:solidFill>
              </a:rPr>
              <a:t>(6 weeks Reception autumn term)</a:t>
            </a:r>
          </a:p>
          <a:p>
            <a:pPr algn="l"/>
            <a:r>
              <a:rPr lang="en-GB" altLang="en-US" sz="3200" dirty="0">
                <a:solidFill>
                  <a:srgbClr val="0070C0"/>
                </a:solidFill>
              </a:rPr>
              <a:t>Set 1: </a:t>
            </a:r>
            <a:r>
              <a:rPr lang="en-GB" altLang="en-US" sz="3200" dirty="0"/>
              <a:t>s, a, t, </a:t>
            </a:r>
            <a:r>
              <a:rPr lang="en-GB" altLang="en-US" sz="3200" dirty="0" err="1"/>
              <a:t>i</a:t>
            </a:r>
            <a:endParaRPr lang="en-GB" altLang="en-US" sz="3200" dirty="0"/>
          </a:p>
          <a:p>
            <a:pPr algn="l"/>
            <a:r>
              <a:rPr lang="en-GB" altLang="en-US" sz="3200" dirty="0">
                <a:solidFill>
                  <a:srgbClr val="0070C0"/>
                </a:solidFill>
              </a:rPr>
              <a:t>Set 2: </a:t>
            </a:r>
            <a:r>
              <a:rPr lang="en-GB" altLang="en-US" sz="3200" dirty="0"/>
              <a:t>m, n, o, p</a:t>
            </a:r>
          </a:p>
          <a:p>
            <a:pPr algn="l"/>
            <a:r>
              <a:rPr lang="en-GB" altLang="en-US" sz="3200" dirty="0">
                <a:solidFill>
                  <a:srgbClr val="0070C0"/>
                </a:solidFill>
              </a:rPr>
              <a:t>Set 3:  </a:t>
            </a:r>
            <a:r>
              <a:rPr lang="en-GB" altLang="en-US" sz="3200" dirty="0"/>
              <a:t>b, c, g, h</a:t>
            </a:r>
          </a:p>
          <a:p>
            <a:pPr algn="l"/>
            <a:r>
              <a:rPr lang="en-GB" altLang="en-US" sz="3200" dirty="0">
                <a:solidFill>
                  <a:srgbClr val="0070C0"/>
                </a:solidFill>
              </a:rPr>
              <a:t>Set 4: </a:t>
            </a:r>
            <a:r>
              <a:rPr lang="en-GB" altLang="en-US" sz="3200" dirty="0"/>
              <a:t>d, e, f, v</a:t>
            </a:r>
          </a:p>
          <a:p>
            <a:pPr algn="l"/>
            <a:r>
              <a:rPr lang="en-GB" altLang="en-US" sz="3200" dirty="0">
                <a:solidFill>
                  <a:srgbClr val="0070C0"/>
                </a:solidFill>
              </a:rPr>
              <a:t>Set 5: </a:t>
            </a:r>
            <a:r>
              <a:rPr lang="en-GB" altLang="en-US" sz="3200" dirty="0"/>
              <a:t>k, l, r, u</a:t>
            </a:r>
          </a:p>
          <a:p>
            <a:pPr algn="l"/>
            <a:r>
              <a:rPr lang="en-GB" altLang="en-US" sz="3200" b="1" dirty="0"/>
              <a:t>Tricky words: I, the, to, no, a, go, into, was, have, of</a:t>
            </a:r>
          </a:p>
          <a:p>
            <a:pPr algn="l"/>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6554" y="710688"/>
            <a:ext cx="2498465" cy="697984"/>
          </a:xfrm>
          <a:prstGeom prst="rect">
            <a:avLst/>
          </a:prstGeom>
        </p:spPr>
      </p:pic>
    </p:spTree>
    <p:extLst>
      <p:ext uri="{BB962C8B-B14F-4D97-AF65-F5344CB8AC3E}">
        <p14:creationId xmlns:p14="http://schemas.microsoft.com/office/powerpoint/2010/main" val="27815445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93848" y="125695"/>
            <a:ext cx="9144000" cy="741005"/>
          </a:xfrm>
        </p:spPr>
        <p:txBody>
          <a:bodyPr>
            <a:normAutofit/>
          </a:bodyPr>
          <a:lstStyle/>
          <a:p>
            <a:r>
              <a:rPr lang="en-GB" sz="4000" b="1" dirty="0">
                <a:latin typeface="+mn-lt"/>
              </a:rPr>
              <a:t>Phase 3</a:t>
            </a:r>
          </a:p>
        </p:txBody>
      </p:sp>
      <p:sp>
        <p:nvSpPr>
          <p:cNvPr id="3" name="Subtitle 2"/>
          <p:cNvSpPr>
            <a:spLocks noGrp="1"/>
          </p:cNvSpPr>
          <p:nvPr>
            <p:ph type="subTitle" idx="1"/>
          </p:nvPr>
        </p:nvSpPr>
        <p:spPr>
          <a:xfrm>
            <a:off x="337930" y="866699"/>
            <a:ext cx="11604687" cy="5797337"/>
          </a:xfrm>
        </p:spPr>
        <p:txBody>
          <a:bodyPr>
            <a:normAutofit fontScale="92500" lnSpcReduction="10000"/>
          </a:bodyPr>
          <a:lstStyle/>
          <a:p>
            <a:pPr algn="l"/>
            <a:r>
              <a:rPr lang="en-GB" altLang="en-US" sz="3800" b="1" dirty="0"/>
              <a:t>Phase Three: </a:t>
            </a:r>
            <a:r>
              <a:rPr lang="en-GB" altLang="en-US" sz="3800" dirty="0"/>
              <a:t>Basic GPCs completed + tricky words more blending and segmenting (letter names)</a:t>
            </a:r>
          </a:p>
          <a:p>
            <a:pPr algn="l"/>
            <a:r>
              <a:rPr lang="en-GB" altLang="en-US" sz="3800" dirty="0"/>
              <a:t> </a:t>
            </a:r>
            <a:r>
              <a:rPr lang="en-GB" altLang="en-US" dirty="0">
                <a:solidFill>
                  <a:srgbClr val="0070C0"/>
                </a:solidFill>
              </a:rPr>
              <a:t>(12 weeks Reception spring/summer term)</a:t>
            </a:r>
          </a:p>
          <a:p>
            <a:pPr algn="l"/>
            <a:r>
              <a:rPr lang="en-GB" altLang="en-US" dirty="0">
                <a:solidFill>
                  <a:srgbClr val="0070C0"/>
                </a:solidFill>
              </a:rPr>
              <a:t>Set 1: </a:t>
            </a:r>
            <a:r>
              <a:rPr lang="en-GB" altLang="en-US" dirty="0"/>
              <a:t>j, w, z, x</a:t>
            </a:r>
          </a:p>
          <a:p>
            <a:pPr algn="l"/>
            <a:r>
              <a:rPr lang="en-GB" altLang="en-US" dirty="0">
                <a:solidFill>
                  <a:srgbClr val="0070C0"/>
                </a:solidFill>
              </a:rPr>
              <a:t>Set 2: </a:t>
            </a:r>
            <a:r>
              <a:rPr lang="en-GB" altLang="en-US" dirty="0"/>
              <a:t>y, </a:t>
            </a:r>
            <a:r>
              <a:rPr lang="en-GB" altLang="en-US" dirty="0" err="1"/>
              <a:t>ff</a:t>
            </a:r>
            <a:r>
              <a:rPr lang="en-GB" altLang="en-US" dirty="0"/>
              <a:t>, </a:t>
            </a:r>
            <a:r>
              <a:rPr lang="en-GB" altLang="en-US" dirty="0" err="1"/>
              <a:t>ll</a:t>
            </a:r>
            <a:r>
              <a:rPr lang="en-GB" altLang="en-US" dirty="0"/>
              <a:t>, </a:t>
            </a:r>
            <a:r>
              <a:rPr lang="en-GB" altLang="en-US" dirty="0" err="1"/>
              <a:t>ss</a:t>
            </a:r>
            <a:endParaRPr lang="en-GB" altLang="en-US" dirty="0"/>
          </a:p>
          <a:p>
            <a:pPr algn="l"/>
            <a:r>
              <a:rPr lang="en-GB" altLang="en-US" dirty="0">
                <a:solidFill>
                  <a:srgbClr val="0070C0"/>
                </a:solidFill>
              </a:rPr>
              <a:t>Set 3: </a:t>
            </a:r>
            <a:r>
              <a:rPr lang="en-GB" altLang="en-US" dirty="0" err="1"/>
              <a:t>zz</a:t>
            </a:r>
            <a:r>
              <a:rPr lang="en-GB" altLang="en-US" dirty="0"/>
              <a:t>, phase 4 </a:t>
            </a:r>
            <a:r>
              <a:rPr lang="en-GB" altLang="en-US" dirty="0" err="1"/>
              <a:t>vcc</a:t>
            </a:r>
            <a:r>
              <a:rPr lang="en-GB" altLang="en-US" dirty="0"/>
              <a:t>, </a:t>
            </a:r>
            <a:r>
              <a:rPr lang="en-GB" altLang="en-US" dirty="0" err="1"/>
              <a:t>cvcc</a:t>
            </a:r>
            <a:r>
              <a:rPr lang="en-GB" altLang="en-US" dirty="0"/>
              <a:t>, </a:t>
            </a:r>
            <a:r>
              <a:rPr lang="en-GB" altLang="en-US" dirty="0" err="1"/>
              <a:t>ccvc</a:t>
            </a:r>
            <a:r>
              <a:rPr lang="en-GB" altLang="en-US" dirty="0"/>
              <a:t>, </a:t>
            </a:r>
            <a:r>
              <a:rPr lang="en-GB" altLang="en-US" dirty="0" err="1"/>
              <a:t>ccvcc</a:t>
            </a:r>
            <a:endParaRPr lang="en-GB" altLang="en-US" dirty="0"/>
          </a:p>
          <a:p>
            <a:pPr algn="l"/>
            <a:r>
              <a:rPr lang="en-GB" altLang="en-US" dirty="0">
                <a:solidFill>
                  <a:srgbClr val="0070C0"/>
                </a:solidFill>
              </a:rPr>
              <a:t>Set 4: </a:t>
            </a:r>
            <a:r>
              <a:rPr lang="en-GB" altLang="en-US" dirty="0" err="1"/>
              <a:t>ch</a:t>
            </a:r>
            <a:r>
              <a:rPr lang="en-GB" altLang="en-US" dirty="0"/>
              <a:t>, </a:t>
            </a:r>
            <a:r>
              <a:rPr lang="en-GB" altLang="en-US" dirty="0" err="1"/>
              <a:t>sh</a:t>
            </a:r>
            <a:r>
              <a:rPr lang="en-GB" altLang="en-US" dirty="0"/>
              <a:t>, </a:t>
            </a:r>
            <a:r>
              <a:rPr lang="en-GB" altLang="en-US" dirty="0" err="1"/>
              <a:t>th</a:t>
            </a:r>
            <a:r>
              <a:rPr lang="en-GB" altLang="en-US" dirty="0"/>
              <a:t>, ng</a:t>
            </a:r>
          </a:p>
          <a:p>
            <a:pPr algn="l"/>
            <a:r>
              <a:rPr lang="en-GB" altLang="en-US" dirty="0">
                <a:solidFill>
                  <a:srgbClr val="0070C0"/>
                </a:solidFill>
              </a:rPr>
              <a:t>Set 5: </a:t>
            </a:r>
            <a:r>
              <a:rPr lang="en-GB" altLang="en-US" dirty="0" err="1"/>
              <a:t>qu</a:t>
            </a:r>
            <a:r>
              <a:rPr lang="en-GB" altLang="en-US" dirty="0"/>
              <a:t>, </a:t>
            </a:r>
            <a:r>
              <a:rPr lang="en-GB" altLang="en-US" dirty="0" err="1"/>
              <a:t>wh</a:t>
            </a:r>
            <a:r>
              <a:rPr lang="en-GB" altLang="en-US" dirty="0"/>
              <a:t>, </a:t>
            </a:r>
            <a:r>
              <a:rPr lang="en-GB" altLang="en-US" dirty="0" err="1"/>
              <a:t>ck</a:t>
            </a:r>
            <a:r>
              <a:rPr lang="en-GB" altLang="en-US" dirty="0"/>
              <a:t>, </a:t>
            </a:r>
            <a:r>
              <a:rPr lang="en-GB" altLang="en-US" dirty="0" err="1"/>
              <a:t>ai</a:t>
            </a:r>
            <a:endParaRPr lang="en-GB" altLang="en-US" dirty="0"/>
          </a:p>
          <a:p>
            <a:pPr algn="l"/>
            <a:r>
              <a:rPr lang="en-GB" altLang="en-US" dirty="0">
                <a:solidFill>
                  <a:srgbClr val="0070C0"/>
                </a:solidFill>
              </a:rPr>
              <a:t>Set 6: </a:t>
            </a:r>
            <a:r>
              <a:rPr lang="en-GB" altLang="en-US" dirty="0" err="1"/>
              <a:t>ai</a:t>
            </a:r>
            <a:r>
              <a:rPr lang="en-GB" altLang="en-US" dirty="0"/>
              <a:t>, </a:t>
            </a:r>
            <a:r>
              <a:rPr lang="en-GB" altLang="en-US" dirty="0" err="1"/>
              <a:t>ee</a:t>
            </a:r>
            <a:r>
              <a:rPr lang="en-GB" altLang="en-US" dirty="0"/>
              <a:t>, </a:t>
            </a:r>
            <a:r>
              <a:rPr lang="en-GB" altLang="en-US" dirty="0" err="1"/>
              <a:t>igh</a:t>
            </a:r>
            <a:r>
              <a:rPr lang="en-GB" altLang="en-US" dirty="0"/>
              <a:t>, </a:t>
            </a:r>
            <a:r>
              <a:rPr lang="en-GB" altLang="en-US" dirty="0" err="1"/>
              <a:t>oo</a:t>
            </a:r>
            <a:r>
              <a:rPr lang="en-GB" altLang="en-US" dirty="0"/>
              <a:t> (long)</a:t>
            </a:r>
          </a:p>
          <a:p>
            <a:pPr algn="l"/>
            <a:r>
              <a:rPr lang="en-GB" altLang="en-US" dirty="0">
                <a:solidFill>
                  <a:srgbClr val="0070C0"/>
                </a:solidFill>
              </a:rPr>
              <a:t>Set 7: </a:t>
            </a:r>
            <a:r>
              <a:rPr lang="en-GB" altLang="en-US" dirty="0" err="1"/>
              <a:t>oo</a:t>
            </a:r>
            <a:r>
              <a:rPr lang="en-GB" altLang="en-US" dirty="0"/>
              <a:t> (short) </a:t>
            </a:r>
            <a:r>
              <a:rPr lang="en-GB" altLang="en-US" dirty="0" err="1"/>
              <a:t>ar</a:t>
            </a:r>
            <a:r>
              <a:rPr lang="en-GB" altLang="en-US" dirty="0"/>
              <a:t>, or, </a:t>
            </a:r>
            <a:r>
              <a:rPr lang="en-GB" altLang="en-US" dirty="0" err="1"/>
              <a:t>ur</a:t>
            </a:r>
            <a:endParaRPr lang="en-GB" altLang="en-US" dirty="0"/>
          </a:p>
          <a:p>
            <a:pPr algn="l"/>
            <a:r>
              <a:rPr lang="en-GB" altLang="en-US" dirty="0">
                <a:solidFill>
                  <a:srgbClr val="0070C0"/>
                </a:solidFill>
              </a:rPr>
              <a:t>Set 8: </a:t>
            </a:r>
            <a:r>
              <a:rPr lang="en-GB" altLang="en-US" dirty="0"/>
              <a:t>ow, oi, ear, air</a:t>
            </a:r>
          </a:p>
          <a:p>
            <a:pPr algn="l"/>
            <a:r>
              <a:rPr lang="en-GB" altLang="en-US" dirty="0">
                <a:solidFill>
                  <a:srgbClr val="0070C0"/>
                </a:solidFill>
              </a:rPr>
              <a:t>Set 9: </a:t>
            </a:r>
            <a:r>
              <a:rPr lang="en-GB" altLang="en-US" dirty="0" err="1"/>
              <a:t>ure</a:t>
            </a:r>
            <a:r>
              <a:rPr lang="en-GB" altLang="en-US" dirty="0"/>
              <a:t>, </a:t>
            </a:r>
            <a:r>
              <a:rPr lang="en-GB" altLang="en-US" dirty="0" err="1"/>
              <a:t>er</a:t>
            </a:r>
            <a:endParaRPr lang="en-GB" altLang="en-US" dirty="0"/>
          </a:p>
          <a:p>
            <a:pPr algn="l"/>
            <a:r>
              <a:rPr lang="en-GB" altLang="en-US" dirty="0">
                <a:solidFill>
                  <a:srgbClr val="0070C0"/>
                </a:solidFill>
              </a:rPr>
              <a:t>Incorporates </a:t>
            </a:r>
            <a:r>
              <a:rPr lang="en-GB" altLang="en-US" dirty="0" err="1">
                <a:solidFill>
                  <a:srgbClr val="0070C0"/>
                </a:solidFill>
              </a:rPr>
              <a:t>vcc</a:t>
            </a:r>
            <a:r>
              <a:rPr lang="en-GB" altLang="en-US" dirty="0">
                <a:solidFill>
                  <a:srgbClr val="0070C0"/>
                </a:solidFill>
              </a:rPr>
              <a:t>, </a:t>
            </a:r>
            <a:r>
              <a:rPr lang="en-GB" altLang="en-US" dirty="0" err="1">
                <a:solidFill>
                  <a:srgbClr val="0070C0"/>
                </a:solidFill>
              </a:rPr>
              <a:t>cvcc</a:t>
            </a:r>
            <a:r>
              <a:rPr lang="en-GB" altLang="en-US" dirty="0">
                <a:solidFill>
                  <a:srgbClr val="0070C0"/>
                </a:solidFill>
              </a:rPr>
              <a:t>, </a:t>
            </a:r>
            <a:r>
              <a:rPr lang="en-GB" altLang="en-US" dirty="0" err="1">
                <a:solidFill>
                  <a:srgbClr val="0070C0"/>
                </a:solidFill>
              </a:rPr>
              <a:t>ccvc</a:t>
            </a:r>
            <a:r>
              <a:rPr lang="en-GB" altLang="en-US" dirty="0">
                <a:solidFill>
                  <a:srgbClr val="0070C0"/>
                </a:solidFill>
              </a:rPr>
              <a:t>, </a:t>
            </a:r>
            <a:r>
              <a:rPr lang="en-GB" altLang="en-US" dirty="0" err="1">
                <a:solidFill>
                  <a:srgbClr val="0070C0"/>
                </a:solidFill>
              </a:rPr>
              <a:t>ccvcc</a:t>
            </a:r>
            <a:r>
              <a:rPr lang="en-GB" altLang="en-US" dirty="0">
                <a:solidFill>
                  <a:srgbClr val="0070C0"/>
                </a:solidFill>
              </a:rPr>
              <a:t> words</a:t>
            </a:r>
          </a:p>
          <a:p>
            <a:pPr algn="l"/>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2603" y="147205"/>
            <a:ext cx="2498465" cy="697984"/>
          </a:xfrm>
          <a:prstGeom prst="rect">
            <a:avLst/>
          </a:prstGeom>
        </p:spPr>
      </p:pic>
      <p:sp>
        <p:nvSpPr>
          <p:cNvPr id="4" name="Rounded Rectangle 3"/>
          <p:cNvSpPr/>
          <p:nvPr/>
        </p:nvSpPr>
        <p:spPr>
          <a:xfrm>
            <a:off x="6370983" y="1928191"/>
            <a:ext cx="5317434" cy="4462670"/>
          </a:xfrm>
          <a:prstGeom prst="roundRect">
            <a:avLst/>
          </a:prstGeom>
          <a:solidFill>
            <a:schemeClr val="bg1"/>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6728791" y="2295939"/>
            <a:ext cx="4731026" cy="3970318"/>
          </a:xfrm>
          <a:prstGeom prst="rect">
            <a:avLst/>
          </a:prstGeom>
          <a:noFill/>
        </p:spPr>
        <p:txBody>
          <a:bodyPr wrap="square" rtlCol="0">
            <a:spAutoFit/>
          </a:bodyPr>
          <a:lstStyle/>
          <a:p>
            <a:pPr algn="ctr"/>
            <a:r>
              <a:rPr lang="en-GB" sz="3600" dirty="0"/>
              <a:t>be    said    he    me    you  we  says  my  she   asks   put   do   are   your   they   so   her   all   like   some   come   were   there   little    one   out   what   </a:t>
            </a:r>
          </a:p>
        </p:txBody>
      </p:sp>
    </p:spTree>
    <p:extLst>
      <p:ext uri="{BB962C8B-B14F-4D97-AF65-F5344CB8AC3E}">
        <p14:creationId xmlns:p14="http://schemas.microsoft.com/office/powerpoint/2010/main" val="30819941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4456" y="751860"/>
            <a:ext cx="9144000" cy="741005"/>
          </a:xfrm>
        </p:spPr>
        <p:txBody>
          <a:bodyPr>
            <a:normAutofit/>
          </a:bodyPr>
          <a:lstStyle/>
          <a:p>
            <a:r>
              <a:rPr lang="en-GB" sz="4000" b="1" dirty="0">
                <a:latin typeface="+mn-lt"/>
              </a:rPr>
              <a:t>Phase 4</a:t>
            </a:r>
          </a:p>
        </p:txBody>
      </p:sp>
      <p:sp>
        <p:nvSpPr>
          <p:cNvPr id="3" name="Subtitle 2"/>
          <p:cNvSpPr>
            <a:spLocks noGrp="1"/>
          </p:cNvSpPr>
          <p:nvPr>
            <p:ph type="subTitle" idx="1"/>
          </p:nvPr>
        </p:nvSpPr>
        <p:spPr>
          <a:xfrm>
            <a:off x="528404" y="1865269"/>
            <a:ext cx="11414213" cy="4798767"/>
          </a:xfrm>
        </p:spPr>
        <p:txBody>
          <a:bodyPr>
            <a:normAutofit lnSpcReduction="10000"/>
          </a:bodyPr>
          <a:lstStyle/>
          <a:p>
            <a:pPr algn="l"/>
            <a:r>
              <a:rPr lang="en-GB" altLang="en-US" sz="3200" b="1" dirty="0">
                <a:solidFill>
                  <a:srgbClr val="00B050"/>
                </a:solidFill>
              </a:rPr>
              <a:t>Phase Four: (taught alongside Phase 3)   </a:t>
            </a:r>
          </a:p>
          <a:p>
            <a:pPr marL="342900" indent="-342900" algn="l">
              <a:buFont typeface="Arial" panose="020B0604020202020204" pitchFamily="34" charset="0"/>
              <a:buChar char="•"/>
            </a:pPr>
            <a:r>
              <a:rPr lang="en-GB" dirty="0"/>
              <a:t>When children start Phase 4 they will know a grapheme for each of the 42 phonemes. </a:t>
            </a:r>
          </a:p>
          <a:p>
            <a:pPr marL="342900" indent="-342900" algn="l">
              <a:buFont typeface="Arial" panose="020B0604020202020204" pitchFamily="34" charset="0"/>
              <a:buChar char="•"/>
            </a:pPr>
            <a:r>
              <a:rPr lang="en-GB" dirty="0"/>
              <a:t>They will be able to blend phonemes to read CVC (consonant-vowel-consonant) words, and segment in order to spell them.</a:t>
            </a:r>
          </a:p>
          <a:p>
            <a:pPr marL="342900" indent="-342900" algn="l">
              <a:buFont typeface="Arial" panose="020B0604020202020204" pitchFamily="34" charset="0"/>
              <a:buChar char="•"/>
            </a:pPr>
            <a:r>
              <a:rPr lang="en-GB" dirty="0"/>
              <a:t>Children will also have begun reading straightforward two-syllable words and simple captions, as well as reading and spelling some tricky words.</a:t>
            </a:r>
          </a:p>
          <a:p>
            <a:pPr marL="342900" indent="-342900" algn="l">
              <a:buFont typeface="Arial" panose="020B0604020202020204" pitchFamily="34" charset="0"/>
              <a:buChar char="•"/>
            </a:pPr>
            <a:r>
              <a:rPr lang="en-GB" dirty="0"/>
              <a:t>In Phase 4, no new graphemes are introduced. The main aim of this phase is to consolidate the children’s knowledge and to help them learn to read and spell words which have adjacent consonants, such as </a:t>
            </a:r>
            <a:r>
              <a:rPr lang="en-GB" b="1" dirty="0"/>
              <a:t>trap</a:t>
            </a:r>
            <a:r>
              <a:rPr lang="en-GB" dirty="0"/>
              <a:t>, </a:t>
            </a:r>
            <a:r>
              <a:rPr lang="en-GB" b="1" dirty="0"/>
              <a:t>string </a:t>
            </a:r>
            <a:r>
              <a:rPr lang="en-GB" dirty="0"/>
              <a:t>and </a:t>
            </a:r>
            <a:r>
              <a:rPr lang="en-GB" b="1" dirty="0"/>
              <a:t>milk</a:t>
            </a:r>
            <a:r>
              <a:rPr lang="en-GB" dirty="0"/>
              <a:t>.</a:t>
            </a:r>
          </a:p>
          <a:p>
            <a:pPr algn="l"/>
            <a:endParaRPr lang="en-GB" altLang="en-US" sz="3200" dirty="0"/>
          </a:p>
          <a:p>
            <a:pPr algn="l"/>
            <a:r>
              <a:rPr lang="en-GB" altLang="en-US" sz="3200" dirty="0"/>
              <a:t> </a:t>
            </a:r>
            <a:r>
              <a:rPr lang="en-GB" altLang="en-US" dirty="0">
                <a:solidFill>
                  <a:srgbClr val="0070C0"/>
                </a:solidFill>
              </a:rPr>
              <a:t>(4-6 weeks - begin in Reception, consolidate on entry to year 1)</a:t>
            </a:r>
          </a:p>
          <a:p>
            <a:pPr algn="l"/>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6554" y="710688"/>
            <a:ext cx="2498465" cy="697984"/>
          </a:xfrm>
          <a:prstGeom prst="rect">
            <a:avLst/>
          </a:prstGeom>
        </p:spPr>
      </p:pic>
    </p:spTree>
    <p:extLst>
      <p:ext uri="{BB962C8B-B14F-4D97-AF65-F5344CB8AC3E}">
        <p14:creationId xmlns:p14="http://schemas.microsoft.com/office/powerpoint/2010/main" val="7359087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32995" y="87079"/>
            <a:ext cx="9144000" cy="741005"/>
          </a:xfrm>
        </p:spPr>
        <p:txBody>
          <a:bodyPr>
            <a:normAutofit/>
          </a:bodyPr>
          <a:lstStyle/>
          <a:p>
            <a:r>
              <a:rPr lang="en-GB" sz="4000" b="1" dirty="0">
                <a:latin typeface="+mn-lt"/>
              </a:rPr>
              <a:t>Phase 5</a:t>
            </a:r>
          </a:p>
        </p:txBody>
      </p:sp>
      <p:sp>
        <p:nvSpPr>
          <p:cNvPr id="3" name="Subtitle 2"/>
          <p:cNvSpPr>
            <a:spLocks noGrp="1"/>
          </p:cNvSpPr>
          <p:nvPr>
            <p:ph type="subTitle" idx="1"/>
          </p:nvPr>
        </p:nvSpPr>
        <p:spPr>
          <a:xfrm>
            <a:off x="256188" y="1040321"/>
            <a:ext cx="11414213" cy="5668592"/>
          </a:xfrm>
        </p:spPr>
        <p:txBody>
          <a:bodyPr>
            <a:normAutofit fontScale="47500" lnSpcReduction="20000"/>
          </a:bodyPr>
          <a:lstStyle/>
          <a:p>
            <a:pPr algn="l"/>
            <a:r>
              <a:rPr lang="en-GB" altLang="en-US" sz="5800" b="1" dirty="0">
                <a:solidFill>
                  <a:srgbClr val="00B050"/>
                </a:solidFill>
              </a:rPr>
              <a:t>Phase Five</a:t>
            </a:r>
            <a:r>
              <a:rPr lang="en-GB" altLang="en-US" sz="5800" dirty="0">
                <a:solidFill>
                  <a:srgbClr val="00B050"/>
                </a:solidFill>
              </a:rPr>
              <a:t>: </a:t>
            </a:r>
            <a:r>
              <a:rPr lang="en-GB" altLang="en-US" sz="5800" dirty="0"/>
              <a:t>Broadening knowledge of GPCs, alternative pronunciations and spellings eg.  eat/bread, find/milk </a:t>
            </a:r>
            <a:r>
              <a:rPr lang="en-GB" altLang="en-US" sz="5800" dirty="0">
                <a:solidFill>
                  <a:srgbClr val="0070C0"/>
                </a:solidFill>
              </a:rPr>
              <a:t>(Year 1 throughout year)</a:t>
            </a:r>
          </a:p>
          <a:p>
            <a:pPr algn="l"/>
            <a:r>
              <a:rPr lang="en-GB" altLang="en-US" sz="5100" dirty="0">
                <a:solidFill>
                  <a:srgbClr val="0070C0"/>
                </a:solidFill>
              </a:rPr>
              <a:t>Set 1: </a:t>
            </a:r>
            <a:r>
              <a:rPr lang="en-GB" altLang="en-US" sz="5100" dirty="0" err="1"/>
              <a:t>ir</a:t>
            </a:r>
            <a:r>
              <a:rPr lang="en-GB" altLang="en-US" sz="5100" dirty="0"/>
              <a:t>, </a:t>
            </a:r>
            <a:r>
              <a:rPr lang="en-GB" altLang="en-US" sz="5100" dirty="0" err="1"/>
              <a:t>ie</a:t>
            </a:r>
            <a:r>
              <a:rPr lang="en-GB" altLang="en-US" sz="5100" dirty="0"/>
              <a:t>, </a:t>
            </a:r>
            <a:r>
              <a:rPr lang="en-GB" altLang="en-US" sz="5100" dirty="0" err="1"/>
              <a:t>ue</a:t>
            </a:r>
            <a:r>
              <a:rPr lang="en-GB" altLang="en-US" sz="5100" dirty="0"/>
              <a:t>, </a:t>
            </a:r>
            <a:r>
              <a:rPr lang="en-GB" altLang="en-US" sz="5100" dirty="0" err="1"/>
              <a:t>ew</a:t>
            </a:r>
            <a:endParaRPr lang="en-GB" altLang="en-US" sz="5100" dirty="0"/>
          </a:p>
          <a:p>
            <a:pPr algn="l"/>
            <a:r>
              <a:rPr lang="en-GB" altLang="en-US" sz="5100" dirty="0">
                <a:solidFill>
                  <a:srgbClr val="0070C0"/>
                </a:solidFill>
              </a:rPr>
              <a:t>Set 2: </a:t>
            </a:r>
            <a:r>
              <a:rPr lang="en-GB" altLang="en-US" sz="5100" dirty="0"/>
              <a:t>a, e, </a:t>
            </a:r>
            <a:r>
              <a:rPr lang="en-GB" altLang="en-US" sz="5100" dirty="0" err="1"/>
              <a:t>i</a:t>
            </a:r>
            <a:r>
              <a:rPr lang="en-GB" altLang="en-US" sz="5100" dirty="0"/>
              <a:t>, o</a:t>
            </a:r>
          </a:p>
          <a:p>
            <a:pPr algn="l"/>
            <a:r>
              <a:rPr lang="en-GB" altLang="en-US" sz="5100" dirty="0">
                <a:solidFill>
                  <a:srgbClr val="0070C0"/>
                </a:solidFill>
              </a:rPr>
              <a:t>Set 3: </a:t>
            </a:r>
            <a:r>
              <a:rPr lang="en-GB" altLang="en-US" sz="5100" dirty="0"/>
              <a:t>u, aw, ow, </a:t>
            </a:r>
            <a:r>
              <a:rPr lang="en-GB" altLang="en-US" sz="5100" dirty="0" err="1"/>
              <a:t>oe</a:t>
            </a:r>
            <a:endParaRPr lang="en-GB" altLang="en-US" sz="5100" dirty="0"/>
          </a:p>
          <a:p>
            <a:pPr algn="l"/>
            <a:r>
              <a:rPr lang="en-GB" altLang="en-US" sz="5100" dirty="0">
                <a:solidFill>
                  <a:srgbClr val="0070C0"/>
                </a:solidFill>
              </a:rPr>
              <a:t>Set 4: </a:t>
            </a:r>
            <a:r>
              <a:rPr lang="en-GB" altLang="en-US" sz="5100" dirty="0"/>
              <a:t>a-e, e-e, </a:t>
            </a:r>
            <a:r>
              <a:rPr lang="en-GB" altLang="en-US" sz="5100" dirty="0" err="1"/>
              <a:t>i</a:t>
            </a:r>
            <a:r>
              <a:rPr lang="en-GB" altLang="en-US" sz="5100" dirty="0"/>
              <a:t>-e, u-e</a:t>
            </a:r>
          </a:p>
          <a:p>
            <a:pPr algn="l"/>
            <a:r>
              <a:rPr lang="en-GB" altLang="en-US" sz="5100" dirty="0">
                <a:solidFill>
                  <a:srgbClr val="0070C0"/>
                </a:solidFill>
              </a:rPr>
              <a:t>Set 5: </a:t>
            </a:r>
            <a:r>
              <a:rPr lang="en-GB" altLang="en-US" sz="5100" dirty="0" err="1"/>
              <a:t>ea</a:t>
            </a:r>
            <a:r>
              <a:rPr lang="en-GB" altLang="en-US" sz="5100" dirty="0"/>
              <a:t>, e-e, y (</a:t>
            </a:r>
            <a:r>
              <a:rPr lang="en-GB" altLang="en-US" sz="5100" dirty="0" err="1"/>
              <a:t>ee</a:t>
            </a:r>
            <a:r>
              <a:rPr lang="en-GB" altLang="en-US" sz="5100" dirty="0"/>
              <a:t>), </a:t>
            </a:r>
            <a:r>
              <a:rPr lang="en-GB" altLang="en-US" sz="5100" dirty="0" err="1"/>
              <a:t>ou</a:t>
            </a:r>
            <a:r>
              <a:rPr lang="en-GB" altLang="en-US" sz="5100" dirty="0"/>
              <a:t> (</a:t>
            </a:r>
            <a:r>
              <a:rPr lang="en-GB" altLang="en-US" sz="5100" dirty="0" err="1"/>
              <a:t>oa</a:t>
            </a:r>
            <a:r>
              <a:rPr lang="en-GB" altLang="en-US" sz="5100" dirty="0"/>
              <a:t>)</a:t>
            </a:r>
          </a:p>
          <a:p>
            <a:pPr algn="l"/>
            <a:r>
              <a:rPr lang="en-GB" altLang="en-US" sz="5100" dirty="0">
                <a:solidFill>
                  <a:srgbClr val="0070C0"/>
                </a:solidFill>
              </a:rPr>
              <a:t>Set 6: </a:t>
            </a:r>
            <a:r>
              <a:rPr lang="en-GB" altLang="en-US" sz="5100" dirty="0"/>
              <a:t>y (</a:t>
            </a:r>
            <a:r>
              <a:rPr lang="en-GB" altLang="en-US" sz="5100" dirty="0" err="1"/>
              <a:t>igh</a:t>
            </a:r>
            <a:r>
              <a:rPr lang="en-GB" altLang="en-US" sz="5100" dirty="0"/>
              <a:t>), </a:t>
            </a:r>
            <a:r>
              <a:rPr lang="en-GB" altLang="en-US" sz="5100" dirty="0" err="1"/>
              <a:t>ie</a:t>
            </a:r>
            <a:r>
              <a:rPr lang="en-GB" altLang="en-US" sz="5100" dirty="0"/>
              <a:t> (</a:t>
            </a:r>
            <a:r>
              <a:rPr lang="en-GB" altLang="en-US" sz="5100" dirty="0" err="1"/>
              <a:t>ee</a:t>
            </a:r>
            <a:r>
              <a:rPr lang="en-GB" altLang="en-US" sz="5100" dirty="0"/>
              <a:t>), g (j), c (s)</a:t>
            </a:r>
          </a:p>
          <a:p>
            <a:pPr algn="l"/>
            <a:r>
              <a:rPr lang="en-GB" altLang="en-US" sz="5100" dirty="0">
                <a:solidFill>
                  <a:srgbClr val="0070C0"/>
                </a:solidFill>
              </a:rPr>
              <a:t>Set 7: </a:t>
            </a:r>
            <a:r>
              <a:rPr lang="en-GB" altLang="en-US" sz="5100" dirty="0"/>
              <a:t>al (</a:t>
            </a:r>
            <a:r>
              <a:rPr lang="en-GB" altLang="en-US" sz="5100" dirty="0" err="1"/>
              <a:t>ar</a:t>
            </a:r>
            <a:r>
              <a:rPr lang="en-GB" altLang="en-US" sz="5100" dirty="0"/>
              <a:t>), </a:t>
            </a:r>
            <a:r>
              <a:rPr lang="en-GB" altLang="en-US" sz="5100" dirty="0" err="1"/>
              <a:t>ey</a:t>
            </a:r>
            <a:r>
              <a:rPr lang="en-GB" altLang="en-US" sz="5100" dirty="0"/>
              <a:t> (</a:t>
            </a:r>
            <a:r>
              <a:rPr lang="en-GB" altLang="en-US" sz="5100" dirty="0" err="1"/>
              <a:t>ee</a:t>
            </a:r>
            <a:r>
              <a:rPr lang="en-GB" altLang="en-US" sz="5100" dirty="0"/>
              <a:t>), </a:t>
            </a:r>
            <a:r>
              <a:rPr lang="en-GB" altLang="en-US" sz="5100" dirty="0" err="1"/>
              <a:t>ou</a:t>
            </a:r>
            <a:r>
              <a:rPr lang="en-GB" altLang="en-US" sz="5100" dirty="0"/>
              <a:t> (</a:t>
            </a:r>
            <a:r>
              <a:rPr lang="en-GB" altLang="en-US" sz="5100" dirty="0" err="1"/>
              <a:t>oo</a:t>
            </a:r>
            <a:r>
              <a:rPr lang="en-GB" altLang="en-US" sz="5100" dirty="0"/>
              <a:t>), a (</a:t>
            </a:r>
            <a:r>
              <a:rPr lang="en-GB" altLang="en-US" sz="5100" dirty="0" err="1"/>
              <a:t>ar</a:t>
            </a:r>
            <a:r>
              <a:rPr lang="en-GB" altLang="en-US" sz="5100" dirty="0"/>
              <a:t>)</a:t>
            </a:r>
          </a:p>
          <a:p>
            <a:pPr algn="l"/>
            <a:r>
              <a:rPr lang="en-GB" altLang="en-US" sz="5100" dirty="0">
                <a:solidFill>
                  <a:srgbClr val="0070C0"/>
                </a:solidFill>
              </a:rPr>
              <a:t>Set 8: </a:t>
            </a:r>
            <a:r>
              <a:rPr lang="en-GB" altLang="en-US" sz="5100" dirty="0" err="1"/>
              <a:t>ch</a:t>
            </a:r>
            <a:r>
              <a:rPr lang="en-GB" altLang="en-US" sz="5100" dirty="0"/>
              <a:t> (c), </a:t>
            </a:r>
            <a:r>
              <a:rPr lang="en-GB" altLang="en-US" sz="5100" dirty="0" err="1"/>
              <a:t>ch</a:t>
            </a:r>
            <a:r>
              <a:rPr lang="en-GB" altLang="en-US" sz="5100" dirty="0"/>
              <a:t> (</a:t>
            </a:r>
            <a:r>
              <a:rPr lang="en-GB" altLang="en-US" sz="5100" dirty="0" err="1"/>
              <a:t>sh</a:t>
            </a:r>
            <a:r>
              <a:rPr lang="en-GB" altLang="en-US" sz="5100" dirty="0"/>
              <a:t>), au (or), </a:t>
            </a:r>
            <a:r>
              <a:rPr lang="en-GB" altLang="en-US" sz="5100" dirty="0" err="1"/>
              <a:t>ph</a:t>
            </a:r>
            <a:r>
              <a:rPr lang="en-GB" altLang="en-US" sz="5100" dirty="0"/>
              <a:t> (f)</a:t>
            </a:r>
          </a:p>
          <a:p>
            <a:pPr algn="l"/>
            <a:r>
              <a:rPr lang="en-GB" altLang="en-US" sz="5100" dirty="0">
                <a:solidFill>
                  <a:srgbClr val="0070C0"/>
                </a:solidFill>
              </a:rPr>
              <a:t>Set 9: </a:t>
            </a:r>
            <a:r>
              <a:rPr lang="en-GB" altLang="en-US" sz="5100" dirty="0"/>
              <a:t>are (air), ear (air), </a:t>
            </a:r>
            <a:r>
              <a:rPr lang="en-GB" altLang="en-US" sz="5100" dirty="0" err="1"/>
              <a:t>ve</a:t>
            </a:r>
            <a:r>
              <a:rPr lang="en-GB" altLang="en-US" sz="5100" dirty="0"/>
              <a:t>, se (</a:t>
            </a:r>
            <a:r>
              <a:rPr lang="en-GB" altLang="en-US" sz="5100" dirty="0" err="1"/>
              <a:t>ze</a:t>
            </a:r>
            <a:r>
              <a:rPr lang="en-GB" altLang="en-US" sz="5100" dirty="0"/>
              <a:t>)</a:t>
            </a:r>
          </a:p>
          <a:p>
            <a:pPr algn="l"/>
            <a:r>
              <a:rPr lang="en-GB" altLang="en-US" sz="5100" dirty="0">
                <a:solidFill>
                  <a:srgbClr val="0070C0"/>
                </a:solidFill>
              </a:rPr>
              <a:t>Set 10: </a:t>
            </a:r>
            <a:r>
              <a:rPr lang="en-GB" altLang="en-US" sz="5100" dirty="0"/>
              <a:t>le, se, </a:t>
            </a:r>
            <a:r>
              <a:rPr lang="en-GB" altLang="en-US" sz="5100" dirty="0" err="1"/>
              <a:t>ce</a:t>
            </a:r>
            <a:r>
              <a:rPr lang="en-GB" altLang="en-US" sz="5100" dirty="0"/>
              <a:t>, </a:t>
            </a:r>
            <a:r>
              <a:rPr lang="en-GB" altLang="en-US" sz="5100" dirty="0" err="1"/>
              <a:t>tch</a:t>
            </a:r>
            <a:endParaRPr lang="en-GB" altLang="en-US" sz="5100" dirty="0"/>
          </a:p>
          <a:p>
            <a:pPr algn="l"/>
            <a:r>
              <a:rPr lang="en-GB" altLang="en-US" sz="5100" dirty="0">
                <a:solidFill>
                  <a:srgbClr val="0070C0"/>
                </a:solidFill>
              </a:rPr>
              <a:t>Set 11: </a:t>
            </a:r>
            <a:r>
              <a:rPr lang="en-GB" altLang="en-US" sz="5100" dirty="0" err="1"/>
              <a:t>oor</a:t>
            </a:r>
            <a:r>
              <a:rPr lang="en-GB" altLang="en-US" sz="5100" dirty="0"/>
              <a:t>, ore, or/</a:t>
            </a:r>
            <a:r>
              <a:rPr lang="en-GB" altLang="en-US" sz="5100" dirty="0" err="1"/>
              <a:t>ur</a:t>
            </a:r>
            <a:endParaRPr lang="en-GB" altLang="en-US" sz="5100" dirty="0"/>
          </a:p>
          <a:p>
            <a:pPr algn="l"/>
            <a:r>
              <a:rPr lang="en-GB" altLang="en-US" sz="5100" dirty="0">
                <a:solidFill>
                  <a:srgbClr val="0070C0"/>
                </a:solidFill>
              </a:rPr>
              <a:t>Set 12: </a:t>
            </a:r>
            <a:r>
              <a:rPr lang="en-GB" altLang="en-US" sz="5100" dirty="0"/>
              <a:t>ear/</a:t>
            </a:r>
            <a:r>
              <a:rPr lang="en-GB" altLang="en-US" sz="5100" dirty="0" err="1"/>
              <a:t>ur</a:t>
            </a:r>
            <a:r>
              <a:rPr lang="en-GB" altLang="en-US" sz="5100" dirty="0"/>
              <a:t>, u/</a:t>
            </a:r>
            <a:r>
              <a:rPr lang="en-GB" altLang="en-US" sz="5100" dirty="0" err="1"/>
              <a:t>oo</a:t>
            </a:r>
            <a:r>
              <a:rPr lang="en-GB" altLang="en-US" sz="5100" dirty="0"/>
              <a:t>, adding s and </a:t>
            </a:r>
            <a:r>
              <a:rPr lang="en-GB" altLang="en-US" sz="5100" dirty="0" err="1"/>
              <a:t>es</a:t>
            </a:r>
            <a:r>
              <a:rPr lang="en-GB" altLang="en-US" sz="5100" dirty="0"/>
              <a:t> </a:t>
            </a:r>
            <a:endParaRPr lang="en-GB" altLang="en-US" sz="4200" dirty="0"/>
          </a:p>
          <a:p>
            <a:pPr algn="l"/>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6188" y="130100"/>
            <a:ext cx="2498465" cy="697984"/>
          </a:xfrm>
          <a:prstGeom prst="rect">
            <a:avLst/>
          </a:prstGeom>
        </p:spPr>
      </p:pic>
      <p:sp>
        <p:nvSpPr>
          <p:cNvPr id="5" name="Rounded Rectangle 4"/>
          <p:cNvSpPr/>
          <p:nvPr/>
        </p:nvSpPr>
        <p:spPr>
          <a:xfrm>
            <a:off x="6370983" y="1928191"/>
            <a:ext cx="5635486" cy="4780722"/>
          </a:xfrm>
          <a:prstGeom prst="roundRect">
            <a:avLst/>
          </a:prstGeom>
          <a:solidFill>
            <a:schemeClr val="bg1"/>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6500191" y="2266700"/>
            <a:ext cx="5506278" cy="3785652"/>
          </a:xfrm>
          <a:prstGeom prst="rect">
            <a:avLst/>
          </a:prstGeom>
          <a:noFill/>
        </p:spPr>
        <p:txBody>
          <a:bodyPr wrap="square" rtlCol="0">
            <a:spAutoFit/>
          </a:bodyPr>
          <a:lstStyle/>
          <a:p>
            <a:r>
              <a:rPr lang="en-GB" sz="2400" dirty="0"/>
              <a:t>asked  very, Mr  Mrs  want  where  today   friend  love  again,  once  school  small  called  pull  push  full  their  our  people  water  would   could  should   looked  who  whole  many  any through  thought  two   because  don’t  sure  different  eyes  busy  beautiful   pretty  hour  move  improve  four  eight  laughed   parents  shoe  fruit  bought   brought   clothes   climb  gone   done  every   everybody   sugar   rough</a:t>
            </a:r>
          </a:p>
        </p:txBody>
      </p:sp>
    </p:spTree>
    <p:extLst>
      <p:ext uri="{BB962C8B-B14F-4D97-AF65-F5344CB8AC3E}">
        <p14:creationId xmlns:p14="http://schemas.microsoft.com/office/powerpoint/2010/main" val="37259981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3166" y="0"/>
            <a:ext cx="10515600" cy="1325563"/>
          </a:xfrm>
        </p:spPr>
        <p:txBody>
          <a:bodyPr>
            <a:normAutofit/>
          </a:bodyPr>
          <a:lstStyle/>
          <a:p>
            <a:r>
              <a:rPr lang="en-GB" b="1" dirty="0"/>
              <a:t>Alternatives spellings and pronunciations</a:t>
            </a:r>
          </a:p>
        </p:txBody>
      </p:sp>
      <p:sp>
        <p:nvSpPr>
          <p:cNvPr id="3" name="Content Placeholder 2"/>
          <p:cNvSpPr>
            <a:spLocks noGrp="1"/>
          </p:cNvSpPr>
          <p:nvPr>
            <p:ph idx="1"/>
          </p:nvPr>
        </p:nvSpPr>
        <p:spPr>
          <a:xfrm>
            <a:off x="726688" y="1098960"/>
            <a:ext cx="10515600" cy="5759039"/>
          </a:xfrm>
        </p:spPr>
        <p:txBody>
          <a:bodyPr>
            <a:normAutofit fontScale="92500"/>
          </a:bodyPr>
          <a:lstStyle/>
          <a:p>
            <a:pPr marL="0" indent="0">
              <a:buNone/>
            </a:pPr>
            <a:r>
              <a:rPr lang="en-GB" u="sng" dirty="0"/>
              <a:t>Alternative Pronunciations of previously taught graphemes (reading) e.g.</a:t>
            </a:r>
          </a:p>
          <a:p>
            <a:pPr marL="0" indent="0">
              <a:buNone/>
            </a:pPr>
            <a:r>
              <a:rPr lang="en-GB" dirty="0"/>
              <a:t>    </a:t>
            </a:r>
            <a:r>
              <a:rPr lang="en-GB" dirty="0">
                <a:solidFill>
                  <a:srgbClr val="FF0000"/>
                </a:solidFill>
              </a:rPr>
              <a:t>ea</a:t>
            </a:r>
            <a:r>
              <a:rPr lang="en-GB" dirty="0"/>
              <a:t>   – usually sounds like ‘sea’ but can sound like ‘head’</a:t>
            </a:r>
          </a:p>
          <a:p>
            <a:pPr marL="0" indent="0">
              <a:buNone/>
            </a:pPr>
            <a:r>
              <a:rPr lang="en-GB" dirty="0"/>
              <a:t>    </a:t>
            </a:r>
            <a:r>
              <a:rPr lang="en-GB" dirty="0">
                <a:solidFill>
                  <a:srgbClr val="FF0000"/>
                </a:solidFill>
              </a:rPr>
              <a:t>ow</a:t>
            </a:r>
            <a:r>
              <a:rPr lang="en-GB" dirty="0"/>
              <a:t>  – down/snow</a:t>
            </a:r>
          </a:p>
          <a:p>
            <a:pPr marL="0" indent="0">
              <a:buNone/>
            </a:pPr>
            <a:r>
              <a:rPr lang="en-GB" dirty="0"/>
              <a:t>    </a:t>
            </a:r>
            <a:r>
              <a:rPr lang="en-GB" dirty="0">
                <a:solidFill>
                  <a:srgbClr val="FF0000"/>
                </a:solidFill>
              </a:rPr>
              <a:t>y</a:t>
            </a:r>
            <a:r>
              <a:rPr lang="en-GB" dirty="0"/>
              <a:t>      -  cry/baby/gym</a:t>
            </a:r>
          </a:p>
          <a:p>
            <a:pPr marL="0" indent="0">
              <a:buNone/>
            </a:pPr>
            <a:r>
              <a:rPr lang="en-GB" dirty="0"/>
              <a:t>    </a:t>
            </a:r>
            <a:r>
              <a:rPr lang="en-GB" dirty="0">
                <a:solidFill>
                  <a:srgbClr val="FF0000"/>
                </a:solidFill>
              </a:rPr>
              <a:t>g</a:t>
            </a:r>
            <a:r>
              <a:rPr lang="en-GB" dirty="0"/>
              <a:t>      -  get/giant</a:t>
            </a:r>
          </a:p>
          <a:p>
            <a:pPr marL="0" indent="0">
              <a:buNone/>
            </a:pPr>
            <a:endParaRPr lang="en-GB" dirty="0"/>
          </a:p>
          <a:p>
            <a:pPr marL="0" indent="0">
              <a:buNone/>
            </a:pPr>
            <a:r>
              <a:rPr lang="en-GB" u="sng" dirty="0"/>
              <a:t>Alternative Spellings for previously taught phonemes e.g.</a:t>
            </a:r>
          </a:p>
          <a:p>
            <a:pPr marL="0" indent="0">
              <a:buNone/>
            </a:pPr>
            <a:r>
              <a:rPr lang="en-GB" dirty="0">
                <a:solidFill>
                  <a:srgbClr val="FF0000"/>
                </a:solidFill>
              </a:rPr>
              <a:t>   </a:t>
            </a:r>
            <a:r>
              <a:rPr lang="en-GB" dirty="0" err="1">
                <a:solidFill>
                  <a:srgbClr val="0070C0"/>
                </a:solidFill>
              </a:rPr>
              <a:t>oa</a:t>
            </a:r>
            <a:r>
              <a:rPr lang="en-GB" dirty="0">
                <a:solidFill>
                  <a:srgbClr val="0070C0"/>
                </a:solidFill>
              </a:rPr>
              <a:t> sound as in ‘coat’     </a:t>
            </a:r>
            <a:r>
              <a:rPr lang="en-GB" dirty="0"/>
              <a:t>- can be spelt as in ‘low’, ‘toe’, or ‘stone’</a:t>
            </a:r>
          </a:p>
          <a:p>
            <a:pPr marL="0" indent="0">
              <a:buNone/>
            </a:pPr>
            <a:r>
              <a:rPr lang="en-GB" dirty="0"/>
              <a:t>   </a:t>
            </a:r>
            <a:r>
              <a:rPr lang="en-GB" dirty="0">
                <a:solidFill>
                  <a:srgbClr val="0070C0"/>
                </a:solidFill>
              </a:rPr>
              <a:t>ai (rain)       </a:t>
            </a:r>
            <a:r>
              <a:rPr lang="en-GB" dirty="0"/>
              <a:t>- play, game</a:t>
            </a:r>
          </a:p>
          <a:p>
            <a:pPr marL="0" indent="0">
              <a:buNone/>
            </a:pPr>
            <a:r>
              <a:rPr lang="en-GB" dirty="0">
                <a:solidFill>
                  <a:srgbClr val="0070C0"/>
                </a:solidFill>
              </a:rPr>
              <a:t>   air</a:t>
            </a:r>
            <a:r>
              <a:rPr lang="en-GB" dirty="0">
                <a:solidFill>
                  <a:srgbClr val="0070C0"/>
                </a:solidFill>
                <a:latin typeface="Calibri" panose="020F0502020204030204" pitchFamily="34" charset="0"/>
              </a:rPr>
              <a:t>  (hair)     </a:t>
            </a:r>
            <a:r>
              <a:rPr lang="en-GB" dirty="0">
                <a:solidFill>
                  <a:srgbClr val="000000"/>
                </a:solidFill>
                <a:latin typeface="Calibri" panose="020F0502020204030204" pitchFamily="34" charset="0"/>
              </a:rPr>
              <a:t>- care, pear, there</a:t>
            </a:r>
          </a:p>
          <a:p>
            <a:pPr marL="0" indent="0">
              <a:buNone/>
            </a:pPr>
            <a:r>
              <a:rPr lang="en-GB" dirty="0">
                <a:solidFill>
                  <a:srgbClr val="000000"/>
                </a:solidFill>
                <a:latin typeface="Calibri" panose="020F0502020204030204" pitchFamily="34" charset="0"/>
              </a:rPr>
              <a:t>When learning alternatives, the emphasis is on ‘Try it both ways and make a decision on which on looks /sounds ‘right’.</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72062" y="2822139"/>
            <a:ext cx="2498465" cy="697984"/>
          </a:xfrm>
          <a:prstGeom prst="rect">
            <a:avLst/>
          </a:prstGeom>
        </p:spPr>
      </p:pic>
    </p:spTree>
    <p:extLst>
      <p:ext uri="{BB962C8B-B14F-4D97-AF65-F5344CB8AC3E}">
        <p14:creationId xmlns:p14="http://schemas.microsoft.com/office/powerpoint/2010/main" val="31983143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34213" y="111887"/>
            <a:ext cx="9144000" cy="741005"/>
          </a:xfrm>
        </p:spPr>
        <p:txBody>
          <a:bodyPr>
            <a:normAutofit/>
          </a:bodyPr>
          <a:lstStyle/>
          <a:p>
            <a:r>
              <a:rPr lang="en-GB" sz="4000" b="1" dirty="0">
                <a:latin typeface="+mn-lt"/>
              </a:rPr>
              <a:t>Phase 6</a:t>
            </a:r>
          </a:p>
        </p:txBody>
      </p:sp>
      <p:sp>
        <p:nvSpPr>
          <p:cNvPr id="3" name="Subtitle 2"/>
          <p:cNvSpPr>
            <a:spLocks noGrp="1"/>
          </p:cNvSpPr>
          <p:nvPr>
            <p:ph type="subTitle" idx="1"/>
          </p:nvPr>
        </p:nvSpPr>
        <p:spPr>
          <a:xfrm>
            <a:off x="186614" y="1053109"/>
            <a:ext cx="11414213" cy="4798767"/>
          </a:xfrm>
        </p:spPr>
        <p:txBody>
          <a:bodyPr>
            <a:normAutofit/>
          </a:bodyPr>
          <a:lstStyle/>
          <a:p>
            <a:pPr algn="l"/>
            <a:r>
              <a:rPr lang="en-GB" altLang="en-US" sz="3200" b="1" dirty="0">
                <a:solidFill>
                  <a:srgbClr val="00B050"/>
                </a:solidFill>
              </a:rPr>
              <a:t>Phase Six</a:t>
            </a:r>
            <a:r>
              <a:rPr lang="en-GB" altLang="en-US" sz="3200" dirty="0">
                <a:solidFill>
                  <a:srgbClr val="00B050"/>
                </a:solidFill>
              </a:rPr>
              <a:t>:      </a:t>
            </a:r>
            <a:r>
              <a:rPr lang="en-GB" altLang="en-US" sz="3200" dirty="0"/>
              <a:t>Spelling alternatives +rarer GPCs, increasing fluency </a:t>
            </a:r>
            <a:r>
              <a:rPr lang="en-GB" altLang="en-US" sz="3200" dirty="0">
                <a:solidFill>
                  <a:srgbClr val="0070C0"/>
                </a:solidFill>
              </a:rPr>
              <a:t>(Year 2 throughout year</a:t>
            </a:r>
            <a:r>
              <a:rPr lang="en-GB" altLang="en-US" dirty="0">
                <a:solidFill>
                  <a:srgbClr val="0070C0"/>
                </a:solidFill>
              </a:rPr>
              <a:t>)</a:t>
            </a:r>
          </a:p>
          <a:p>
            <a:pPr marL="342900" indent="-342900" algn="l">
              <a:buFont typeface="Arial" panose="020B0604020202020204" pitchFamily="34" charset="0"/>
              <a:buChar char="•"/>
            </a:pPr>
            <a:r>
              <a:rPr lang="en-GB" dirty="0"/>
              <a:t>At the start of Phase 6 of Letters and Sounds, children will have already learnt the most frequently occurring grapheme–phoneme correspondences (GPCs) in the English language. They will be able to read many familiar words automatically.</a:t>
            </a:r>
          </a:p>
          <a:p>
            <a:pPr marL="342900" indent="-342900">
              <a:buFont typeface="Arial" panose="020B0604020202020204" pitchFamily="34" charset="0"/>
              <a:buChar char="•"/>
            </a:pPr>
            <a:r>
              <a:rPr lang="en-GB" dirty="0"/>
              <a:t>When they come across unfamiliar words they will in many cases be able to decode them quickly and quietly using their well-developed sounding and blending skills. With more complex unfamiliar words they will often be able to decode them by sounding them out.</a:t>
            </a:r>
          </a:p>
          <a:p>
            <a:pPr marL="342900" indent="-342900">
              <a:buFont typeface="Arial" panose="020B0604020202020204" pitchFamily="34" charset="0"/>
              <a:buChar char="•"/>
            </a:pPr>
            <a:r>
              <a:rPr lang="en-GB" dirty="0"/>
              <a:t>At this stage children should be able to spell words phonemically although not always correctly. In Phase 6 the main aim is for children to become more fluent readers and more accurate spellers.</a:t>
            </a:r>
          </a:p>
          <a:p>
            <a:pPr algn="l"/>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6614" y="312104"/>
            <a:ext cx="2498465" cy="697984"/>
          </a:xfrm>
          <a:prstGeom prst="rect">
            <a:avLst/>
          </a:prstGeom>
        </p:spPr>
      </p:pic>
    </p:spTree>
    <p:extLst>
      <p:ext uri="{BB962C8B-B14F-4D97-AF65-F5344CB8AC3E}">
        <p14:creationId xmlns:p14="http://schemas.microsoft.com/office/powerpoint/2010/main" val="24250223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34213" y="111887"/>
            <a:ext cx="9144000" cy="741005"/>
          </a:xfrm>
        </p:spPr>
        <p:txBody>
          <a:bodyPr>
            <a:normAutofit/>
          </a:bodyPr>
          <a:lstStyle/>
          <a:p>
            <a:r>
              <a:rPr lang="en-GB" sz="4000" b="1" dirty="0">
                <a:latin typeface="+mn-lt"/>
              </a:rPr>
              <a:t>Assessment</a:t>
            </a:r>
          </a:p>
        </p:txBody>
      </p:sp>
      <p:sp>
        <p:nvSpPr>
          <p:cNvPr id="3" name="Subtitle 2"/>
          <p:cNvSpPr>
            <a:spLocks noGrp="1"/>
          </p:cNvSpPr>
          <p:nvPr>
            <p:ph type="subTitle" idx="1"/>
          </p:nvPr>
        </p:nvSpPr>
        <p:spPr>
          <a:xfrm>
            <a:off x="186614" y="1053109"/>
            <a:ext cx="11414213" cy="4798767"/>
          </a:xfrm>
        </p:spPr>
        <p:txBody>
          <a:bodyPr>
            <a:normAutofit/>
          </a:bodyPr>
          <a:lstStyle/>
          <a:p>
            <a:pPr marL="342900" indent="-342900" algn="l">
              <a:buFont typeface="Arial" panose="020B0604020202020204" pitchFamily="34" charset="0"/>
              <a:buChar char="•"/>
            </a:pPr>
            <a:r>
              <a:rPr lang="en-GB" dirty="0"/>
              <a:t>At the end of every half term the children are assessed on the sounds and tricky words they have been taught using Phonics Tracker.</a:t>
            </a:r>
          </a:p>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r>
              <a:rPr lang="en-GB" dirty="0"/>
              <a:t>We now have set up a bespoke assessment on Phonics Tracker that matches our phonics progression.</a:t>
            </a:r>
          </a:p>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r>
              <a:rPr lang="en-GB" dirty="0"/>
              <a:t>Phonics tracker then analyses the data so gaps can be identified and children receive phonics interventions based on the gaps. </a:t>
            </a:r>
          </a:p>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6614" y="312104"/>
            <a:ext cx="2498465" cy="697984"/>
          </a:xfrm>
          <a:prstGeom prst="rect">
            <a:avLst/>
          </a:prstGeom>
        </p:spPr>
      </p:pic>
      <p:pic>
        <p:nvPicPr>
          <p:cNvPr id="4" name="Picture 3"/>
          <p:cNvPicPr>
            <a:picLocks noChangeAspect="1"/>
          </p:cNvPicPr>
          <p:nvPr/>
        </p:nvPicPr>
        <p:blipFill>
          <a:blip r:embed="rId3"/>
          <a:stretch>
            <a:fillRect/>
          </a:stretch>
        </p:blipFill>
        <p:spPr>
          <a:xfrm>
            <a:off x="2889802" y="4793773"/>
            <a:ext cx="5919482" cy="1597088"/>
          </a:xfrm>
          <a:prstGeom prst="rect">
            <a:avLst/>
          </a:prstGeom>
        </p:spPr>
      </p:pic>
    </p:spTree>
    <p:extLst>
      <p:ext uri="{BB962C8B-B14F-4D97-AF65-F5344CB8AC3E}">
        <p14:creationId xmlns:p14="http://schemas.microsoft.com/office/powerpoint/2010/main" val="36549397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45338" y="1212046"/>
            <a:ext cx="9144000" cy="1770963"/>
          </a:xfrm>
        </p:spPr>
        <p:txBody>
          <a:bodyPr>
            <a:normAutofit/>
          </a:bodyPr>
          <a:lstStyle/>
          <a:p>
            <a:r>
              <a:rPr lang="en-GB" b="1" dirty="0"/>
              <a:t>How are the children at St Richard’s taught phonics?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50026" y="269372"/>
            <a:ext cx="2498465" cy="697984"/>
          </a:xfrm>
          <a:prstGeom prst="rect">
            <a:avLst/>
          </a:prstGeom>
        </p:spPr>
      </p:pic>
    </p:spTree>
    <p:extLst>
      <p:ext uri="{BB962C8B-B14F-4D97-AF65-F5344CB8AC3E}">
        <p14:creationId xmlns:p14="http://schemas.microsoft.com/office/powerpoint/2010/main" val="4777360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5045" y="449886"/>
            <a:ext cx="12261332" cy="1034939"/>
          </a:xfrm>
        </p:spPr>
        <p:txBody>
          <a:bodyPr>
            <a:normAutofit/>
          </a:bodyPr>
          <a:lstStyle/>
          <a:p>
            <a:r>
              <a:rPr lang="en-GB" b="1" dirty="0"/>
              <a:t>Consistency is key!</a:t>
            </a:r>
          </a:p>
        </p:txBody>
      </p:sp>
      <p:pic>
        <p:nvPicPr>
          <p:cNvPr id="5" name="Picture 4"/>
          <p:cNvPicPr>
            <a:picLocks noChangeAspect="1"/>
          </p:cNvPicPr>
          <p:nvPr/>
        </p:nvPicPr>
        <p:blipFill>
          <a:blip r:embed="rId2"/>
          <a:stretch>
            <a:fillRect/>
          </a:stretch>
        </p:blipFill>
        <p:spPr>
          <a:xfrm>
            <a:off x="9089955" y="300579"/>
            <a:ext cx="1026045" cy="1184246"/>
          </a:xfrm>
          <a:prstGeom prst="rect">
            <a:avLst/>
          </a:prstGeom>
        </p:spPr>
      </p:pic>
      <p:sp>
        <p:nvSpPr>
          <p:cNvPr id="7" name="TextBox 6"/>
          <p:cNvSpPr txBox="1"/>
          <p:nvPr/>
        </p:nvSpPr>
        <p:spPr>
          <a:xfrm>
            <a:off x="745436" y="1560443"/>
            <a:ext cx="10147852" cy="5170646"/>
          </a:xfrm>
          <a:prstGeom prst="rect">
            <a:avLst/>
          </a:prstGeom>
          <a:noFill/>
        </p:spPr>
        <p:txBody>
          <a:bodyPr wrap="square" rtlCol="0">
            <a:spAutoFit/>
          </a:bodyPr>
          <a:lstStyle/>
          <a:p>
            <a:pPr marL="285750" lvl="0" indent="-285750">
              <a:buFont typeface="Arial" panose="020B0604020202020204" pitchFamily="34" charset="0"/>
              <a:buChar char="•"/>
            </a:pPr>
            <a:r>
              <a:rPr lang="en-GB" sz="2400" dirty="0"/>
              <a:t>All classes display a phonics frieze</a:t>
            </a:r>
          </a:p>
          <a:p>
            <a:pPr marL="285750" lvl="0" indent="-285750">
              <a:buFont typeface="Arial" panose="020B0604020202020204" pitchFamily="34" charset="0"/>
              <a:buChar char="•"/>
            </a:pPr>
            <a:r>
              <a:rPr lang="en-GB" sz="2400" dirty="0"/>
              <a:t>Use matching mnemonics flashcards to teach GPCs</a:t>
            </a:r>
          </a:p>
          <a:p>
            <a:pPr marL="285750" lvl="0" indent="-285750">
              <a:buFont typeface="Arial" panose="020B0604020202020204" pitchFamily="34" charset="0"/>
              <a:buChar char="•"/>
            </a:pPr>
            <a:r>
              <a:rPr lang="en-GB" sz="2400" dirty="0"/>
              <a:t>Introduce new GPCs with St Richard’s ditties/actions</a:t>
            </a:r>
          </a:p>
          <a:p>
            <a:pPr marL="285750" lvl="0" indent="-285750">
              <a:buFont typeface="Arial" panose="020B0604020202020204" pitchFamily="34" charset="0"/>
              <a:buChar char="•"/>
            </a:pPr>
            <a:r>
              <a:rPr lang="en-GB" sz="2400" dirty="0"/>
              <a:t>Use ‘my turn, your turn’ routine to model reading</a:t>
            </a:r>
          </a:p>
          <a:p>
            <a:pPr marL="285750" lvl="0" indent="-285750">
              <a:buFont typeface="Arial" panose="020B0604020202020204" pitchFamily="34" charset="0"/>
              <a:buChar char="•"/>
            </a:pPr>
            <a:r>
              <a:rPr lang="en-GB" sz="2400" dirty="0"/>
              <a:t>Use sound buttons to indicate phonemes</a:t>
            </a:r>
          </a:p>
          <a:p>
            <a:pPr marL="285750" lvl="0" indent="-285750">
              <a:buFont typeface="Arial" panose="020B0604020202020204" pitchFamily="34" charset="0"/>
              <a:buChar char="•"/>
            </a:pPr>
            <a:r>
              <a:rPr lang="en-GB" sz="2400" dirty="0"/>
              <a:t>Use sound lines to indicate digraphs/</a:t>
            </a:r>
            <a:r>
              <a:rPr lang="en-GB" sz="2400" dirty="0" err="1"/>
              <a:t>trigraphs</a:t>
            </a:r>
            <a:endParaRPr lang="en-GB" sz="2400" dirty="0"/>
          </a:p>
          <a:p>
            <a:pPr marL="285750" lvl="0" indent="-285750">
              <a:buFont typeface="Arial" panose="020B0604020202020204" pitchFamily="34" charset="0"/>
              <a:buChar char="•"/>
            </a:pPr>
            <a:r>
              <a:rPr lang="en-GB" sz="2400" dirty="0"/>
              <a:t>Show split digraph lines above the word</a:t>
            </a:r>
          </a:p>
          <a:p>
            <a:pPr marL="285750" lvl="0" indent="-285750">
              <a:buFont typeface="Arial" panose="020B0604020202020204" pitchFamily="34" charset="0"/>
              <a:buChar char="•"/>
            </a:pPr>
            <a:r>
              <a:rPr lang="en-GB" sz="2400" dirty="0"/>
              <a:t>Use ‘Phonics Fingers’ to identify phonemes starting with thumb on non-writing hand</a:t>
            </a:r>
          </a:p>
          <a:p>
            <a:pPr marL="285750" lvl="0" indent="-285750">
              <a:buFont typeface="Arial" panose="020B0604020202020204" pitchFamily="34" charset="0"/>
              <a:buChar char="•"/>
            </a:pPr>
            <a:r>
              <a:rPr lang="en-GB" sz="2400" dirty="0"/>
              <a:t>Use ‘Blending Hands’ to indicate blending</a:t>
            </a:r>
          </a:p>
          <a:p>
            <a:pPr marL="285750" lvl="0" indent="-285750">
              <a:buFont typeface="Arial" panose="020B0604020202020204" pitchFamily="34" charset="0"/>
              <a:buChar char="•"/>
            </a:pPr>
            <a:r>
              <a:rPr lang="en-GB" sz="2400" dirty="0"/>
              <a:t>Model how to ‘spot the digraph’ and ‘split the word’ when decoding words of more than one syllable</a:t>
            </a:r>
          </a:p>
          <a:p>
            <a:pPr marL="285750" lvl="0" indent="-285750">
              <a:buFont typeface="Arial" panose="020B0604020202020204" pitchFamily="34" charset="0"/>
              <a:buChar char="•"/>
            </a:pPr>
            <a:r>
              <a:rPr lang="en-GB" sz="2400" dirty="0"/>
              <a:t>Use ‘thumbs up’ for real words, ‘thumbs down for alien words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0526976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5045" y="449886"/>
            <a:ext cx="12261332" cy="1034939"/>
          </a:xfrm>
        </p:spPr>
        <p:txBody>
          <a:bodyPr>
            <a:normAutofit/>
          </a:bodyPr>
          <a:lstStyle/>
          <a:p>
            <a:r>
              <a:rPr lang="en-GB" b="1" dirty="0"/>
              <a:t>Actions to help learn!</a:t>
            </a:r>
          </a:p>
        </p:txBody>
      </p:sp>
      <p:pic>
        <p:nvPicPr>
          <p:cNvPr id="3" name="Picture 2"/>
          <p:cNvPicPr>
            <a:picLocks noChangeAspect="1"/>
          </p:cNvPicPr>
          <p:nvPr/>
        </p:nvPicPr>
        <p:blipFill>
          <a:blip r:embed="rId2"/>
          <a:stretch>
            <a:fillRect/>
          </a:stretch>
        </p:blipFill>
        <p:spPr>
          <a:xfrm>
            <a:off x="826604" y="1634132"/>
            <a:ext cx="10268146" cy="4846181"/>
          </a:xfrm>
          <a:prstGeom prst="rect">
            <a:avLst/>
          </a:prstGeom>
        </p:spPr>
      </p:pic>
    </p:spTree>
    <p:extLst>
      <p:ext uri="{BB962C8B-B14F-4D97-AF65-F5344CB8AC3E}">
        <p14:creationId xmlns:p14="http://schemas.microsoft.com/office/powerpoint/2010/main" val="12943689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mn-lt"/>
              </a:rPr>
              <a:t>Daily phonics Lesson  </a:t>
            </a:r>
            <a:br>
              <a:rPr lang="en-GB" b="1" dirty="0">
                <a:latin typeface="+mn-lt"/>
              </a:rPr>
            </a:br>
            <a:r>
              <a:rPr lang="en-GB" b="1" dirty="0">
                <a:latin typeface="+mn-lt"/>
              </a:rPr>
              <a:t> </a:t>
            </a:r>
            <a:endParaRPr lang="en-US" b="1" dirty="0">
              <a:latin typeface="+mn-lt"/>
            </a:endParaRPr>
          </a:p>
        </p:txBody>
      </p:sp>
      <p:sp>
        <p:nvSpPr>
          <p:cNvPr id="3" name="Content Placeholder 2"/>
          <p:cNvSpPr>
            <a:spLocks noGrp="1"/>
          </p:cNvSpPr>
          <p:nvPr>
            <p:ph idx="1"/>
          </p:nvPr>
        </p:nvSpPr>
        <p:spPr>
          <a:xfrm>
            <a:off x="768525" y="1027906"/>
            <a:ext cx="9183858" cy="5441529"/>
          </a:xfrm>
        </p:spPr>
        <p:txBody>
          <a:bodyPr>
            <a:normAutofit fontScale="62500" lnSpcReduction="20000"/>
          </a:bodyPr>
          <a:lstStyle/>
          <a:p>
            <a:pPr>
              <a:buNone/>
            </a:pPr>
            <a:endParaRPr lang="en-US" sz="4400" b="1" dirty="0"/>
          </a:p>
          <a:p>
            <a:pPr>
              <a:buNone/>
            </a:pPr>
            <a:r>
              <a:rPr lang="en-US" sz="4400" b="1" dirty="0"/>
              <a:t>Revisit and review</a:t>
            </a:r>
            <a:endParaRPr lang="en-US" sz="4400" dirty="0"/>
          </a:p>
          <a:p>
            <a:r>
              <a:rPr lang="en-US" sz="3200" dirty="0"/>
              <a:t>Practise previously learned letter sounds</a:t>
            </a:r>
          </a:p>
          <a:p>
            <a:pPr>
              <a:buNone/>
            </a:pPr>
            <a:endParaRPr lang="en-US" dirty="0"/>
          </a:p>
          <a:p>
            <a:pPr>
              <a:buNone/>
            </a:pPr>
            <a:r>
              <a:rPr lang="en-US" sz="4400" b="1" dirty="0"/>
              <a:t>Teach</a:t>
            </a:r>
            <a:endParaRPr lang="en-US" sz="4400" dirty="0"/>
          </a:p>
          <a:p>
            <a:r>
              <a:rPr lang="en-US" sz="3200" dirty="0"/>
              <a:t>Teach new letter sound</a:t>
            </a:r>
          </a:p>
          <a:p>
            <a:r>
              <a:rPr lang="en-US" sz="3200" dirty="0"/>
              <a:t>Teach one or two tricky words</a:t>
            </a:r>
          </a:p>
          <a:p>
            <a:pPr>
              <a:buNone/>
            </a:pPr>
            <a:r>
              <a:rPr lang="en-US" dirty="0"/>
              <a:t> </a:t>
            </a:r>
          </a:p>
          <a:p>
            <a:pPr>
              <a:buNone/>
            </a:pPr>
            <a:r>
              <a:rPr lang="en-US" sz="4400" b="1" dirty="0"/>
              <a:t>Practise</a:t>
            </a:r>
            <a:endParaRPr lang="en-US" sz="4400" dirty="0"/>
          </a:p>
          <a:p>
            <a:r>
              <a:rPr lang="en-US" sz="3200" dirty="0"/>
              <a:t>Practise </a:t>
            </a:r>
            <a:r>
              <a:rPr lang="en-US" sz="3200" b="1" dirty="0"/>
              <a:t>blending</a:t>
            </a:r>
            <a:r>
              <a:rPr lang="en-US" sz="3200" dirty="0"/>
              <a:t> and reading words with a new sound</a:t>
            </a:r>
          </a:p>
          <a:p>
            <a:r>
              <a:rPr lang="en-US" sz="3200" dirty="0"/>
              <a:t>Practise </a:t>
            </a:r>
            <a:r>
              <a:rPr lang="en-US" sz="3200" b="1" dirty="0"/>
              <a:t>segmenting</a:t>
            </a:r>
            <a:r>
              <a:rPr lang="en-US" sz="3200" dirty="0"/>
              <a:t> and spelling words with a new sound</a:t>
            </a:r>
          </a:p>
          <a:p>
            <a:pPr>
              <a:buNone/>
            </a:pPr>
            <a:endParaRPr lang="en-US" dirty="0"/>
          </a:p>
          <a:p>
            <a:pPr>
              <a:buNone/>
            </a:pPr>
            <a:r>
              <a:rPr lang="en-US" sz="4400" b="1" dirty="0"/>
              <a:t>Apply – </a:t>
            </a:r>
            <a:r>
              <a:rPr lang="en-US" sz="4400" b="1" u="sng" dirty="0"/>
              <a:t>really important!!</a:t>
            </a:r>
            <a:endParaRPr lang="en-US" sz="4400" u="sng" dirty="0"/>
          </a:p>
          <a:p>
            <a:r>
              <a:rPr lang="en-US" sz="3200" dirty="0"/>
              <a:t>Read or write a caption or sentence using one or more tricky words and words</a:t>
            </a:r>
          </a:p>
          <a:p>
            <a:pPr>
              <a:buNone/>
            </a:pPr>
            <a:r>
              <a:rPr lang="en-US" sz="3200" dirty="0"/>
              <a:t>      containing the new sound</a:t>
            </a:r>
          </a:p>
          <a:p>
            <a:endParaRPr lang="en-US"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95851" y="365125"/>
            <a:ext cx="2498465" cy="697984"/>
          </a:xfrm>
          <a:prstGeom prst="rect">
            <a:avLst/>
          </a:prstGeom>
        </p:spPr>
      </p:pic>
    </p:spTree>
    <p:extLst>
      <p:ext uri="{BB962C8B-B14F-4D97-AF65-F5344CB8AC3E}">
        <p14:creationId xmlns:p14="http://schemas.microsoft.com/office/powerpoint/2010/main" val="20108095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501254" y="1555846"/>
            <a:ext cx="8709546" cy="4873552"/>
          </a:xfrm>
        </p:spPr>
        <p:txBody>
          <a:bodyPr>
            <a:normAutofit/>
          </a:bodyPr>
          <a:lstStyle/>
          <a:p>
            <a:pPr>
              <a:spcBef>
                <a:spcPct val="50000"/>
              </a:spcBef>
              <a:buFontTx/>
              <a:buChar char="•"/>
            </a:pPr>
            <a:endParaRPr lang="en-GB" altLang="en-US" dirty="0"/>
          </a:p>
          <a:p>
            <a:r>
              <a:rPr lang="fr-CA" dirty="0">
                <a:solidFill>
                  <a:schemeClr val="tx1">
                    <a:lumMod val="65000"/>
                    <a:lumOff val="35000"/>
                  </a:schemeClr>
                </a:solidFill>
              </a:rPr>
              <a:t>Every Year 1 child in the country will be taking the phonics screening check in June 25. </a:t>
            </a:r>
          </a:p>
          <a:p>
            <a:r>
              <a:rPr lang="fr-CA" dirty="0" err="1">
                <a:solidFill>
                  <a:schemeClr val="tx1">
                    <a:lumMod val="65000"/>
                    <a:lumOff val="35000"/>
                  </a:schemeClr>
                </a:solidFill>
              </a:rPr>
              <a:t>Aims</a:t>
            </a:r>
            <a:r>
              <a:rPr lang="fr-CA" dirty="0">
                <a:solidFill>
                  <a:schemeClr val="tx1">
                    <a:lumMod val="65000"/>
                    <a:lumOff val="35000"/>
                  </a:schemeClr>
                </a:solidFill>
              </a:rPr>
              <a:t> to ensure that all children are making sufficient progress in </a:t>
            </a:r>
            <a:r>
              <a:rPr lang="fr-CA" dirty="0" err="1">
                <a:solidFill>
                  <a:schemeClr val="tx1">
                    <a:lumMod val="65000"/>
                    <a:lumOff val="35000"/>
                  </a:schemeClr>
                </a:solidFill>
              </a:rPr>
              <a:t>phonics</a:t>
            </a:r>
            <a:r>
              <a:rPr lang="fr-CA" dirty="0">
                <a:solidFill>
                  <a:schemeClr val="tx1">
                    <a:lumMod val="65000"/>
                    <a:lumOff val="35000"/>
                  </a:schemeClr>
                </a:solidFill>
              </a:rPr>
              <a:t>.</a:t>
            </a:r>
          </a:p>
          <a:p>
            <a:r>
              <a:rPr lang="fr-CA" dirty="0">
                <a:solidFill>
                  <a:schemeClr val="tx1">
                    <a:lumMod val="65000"/>
                    <a:lumOff val="35000"/>
                  </a:schemeClr>
                </a:solidFill>
              </a:rPr>
              <a:t>Identifies children who may need </a:t>
            </a:r>
            <a:r>
              <a:rPr lang="fr-CA" dirty="0" err="1">
                <a:solidFill>
                  <a:schemeClr val="tx1">
                    <a:lumMod val="65000"/>
                    <a:lumOff val="35000"/>
                  </a:schemeClr>
                </a:solidFill>
              </a:rPr>
              <a:t>additional</a:t>
            </a:r>
            <a:r>
              <a:rPr lang="fr-CA" dirty="0">
                <a:solidFill>
                  <a:schemeClr val="tx1">
                    <a:lumMod val="65000"/>
                    <a:lumOff val="35000"/>
                  </a:schemeClr>
                </a:solidFill>
              </a:rPr>
              <a:t> help.</a:t>
            </a:r>
          </a:p>
          <a:p>
            <a:r>
              <a:rPr lang="fr-CA" dirty="0">
                <a:solidFill>
                  <a:schemeClr val="tx1">
                    <a:lumMod val="65000"/>
                    <a:lumOff val="35000"/>
                  </a:schemeClr>
                </a:solidFill>
              </a:rPr>
              <a:t>Children read 40 words in two sections – real words and pseudo or ‘alien’ </a:t>
            </a:r>
            <a:r>
              <a:rPr lang="fr-CA" dirty="0" err="1">
                <a:solidFill>
                  <a:schemeClr val="tx1">
                    <a:lumMod val="65000"/>
                    <a:lumOff val="35000"/>
                  </a:schemeClr>
                </a:solidFill>
              </a:rPr>
              <a:t>words</a:t>
            </a:r>
            <a:r>
              <a:rPr lang="fr-CA" dirty="0">
                <a:solidFill>
                  <a:schemeClr val="tx1">
                    <a:lumMod val="65000"/>
                    <a:lumOff val="35000"/>
                  </a:schemeClr>
                </a:solidFill>
              </a:rPr>
              <a:t>.</a:t>
            </a:r>
          </a:p>
          <a:p>
            <a:r>
              <a:rPr lang="fr-CA" dirty="0">
                <a:solidFill>
                  <a:schemeClr val="tx1">
                    <a:lumMod val="65000"/>
                    <a:lumOff val="35000"/>
                  </a:schemeClr>
                </a:solidFill>
              </a:rPr>
              <a:t>Incorporated into normal </a:t>
            </a:r>
            <a:r>
              <a:rPr lang="fr-CA" dirty="0" err="1">
                <a:solidFill>
                  <a:schemeClr val="tx1">
                    <a:lumMod val="65000"/>
                    <a:lumOff val="35000"/>
                  </a:schemeClr>
                </a:solidFill>
              </a:rPr>
              <a:t>school</a:t>
            </a:r>
            <a:r>
              <a:rPr lang="fr-CA" dirty="0">
                <a:solidFill>
                  <a:schemeClr val="tx1">
                    <a:lumMod val="65000"/>
                    <a:lumOff val="35000"/>
                  </a:schemeClr>
                </a:solidFill>
              </a:rPr>
              <a:t> </a:t>
            </a:r>
            <a:r>
              <a:rPr lang="fr-CA" dirty="0" err="1">
                <a:solidFill>
                  <a:schemeClr val="tx1">
                    <a:lumMod val="65000"/>
                    <a:lumOff val="35000"/>
                  </a:schemeClr>
                </a:solidFill>
              </a:rPr>
              <a:t>day</a:t>
            </a:r>
            <a:r>
              <a:rPr lang="fr-CA" dirty="0">
                <a:solidFill>
                  <a:schemeClr val="tx1">
                    <a:lumMod val="65000"/>
                    <a:lumOff val="35000"/>
                  </a:schemeClr>
                </a:solidFill>
              </a:rPr>
              <a:t>.</a:t>
            </a:r>
          </a:p>
          <a:p>
            <a:r>
              <a:rPr lang="fr-CA" dirty="0">
                <a:solidFill>
                  <a:schemeClr val="tx1">
                    <a:lumMod val="65000"/>
                    <a:lumOff val="35000"/>
                  </a:schemeClr>
                </a:solidFill>
              </a:rPr>
              <a:t>Takes about 10 minutes.</a:t>
            </a:r>
          </a:p>
        </p:txBody>
      </p:sp>
      <p:sp>
        <p:nvSpPr>
          <p:cNvPr id="4" name="Title 3"/>
          <p:cNvSpPr>
            <a:spLocks noGrp="1"/>
          </p:cNvSpPr>
          <p:nvPr>
            <p:ph type="title"/>
          </p:nvPr>
        </p:nvSpPr>
        <p:spPr/>
        <p:txBody>
          <a:bodyPr/>
          <a:lstStyle/>
          <a:p>
            <a:r>
              <a:rPr lang="en-GB" b="1" dirty="0"/>
              <a:t>What is the Year 1 Phonics Screening Check?</a:t>
            </a:r>
            <a:br>
              <a:rPr lang="en-GB" b="1" dirty="0"/>
            </a:br>
            <a:endParaRPr lang="en-GB" b="1"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8055" y="992704"/>
            <a:ext cx="2498465" cy="697984"/>
          </a:xfrm>
          <a:prstGeom prst="rect">
            <a:avLst/>
          </a:prstGeom>
        </p:spPr>
      </p:pic>
    </p:spTree>
    <p:extLst>
      <p:ext uri="{BB962C8B-B14F-4D97-AF65-F5344CB8AC3E}">
        <p14:creationId xmlns:p14="http://schemas.microsoft.com/office/powerpoint/2010/main" val="15482558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82638" y="365125"/>
            <a:ext cx="10371161" cy="975643"/>
          </a:xfrm>
        </p:spPr>
        <p:txBody>
          <a:bodyPr>
            <a:normAutofit/>
          </a:bodyPr>
          <a:lstStyle/>
          <a:p>
            <a:r>
              <a:rPr lang="fr-CA" b="1" dirty="0">
                <a:solidFill>
                  <a:schemeClr val="tx1">
                    <a:lumMod val="65000"/>
                    <a:lumOff val="35000"/>
                  </a:schemeClr>
                </a:solidFill>
              </a:rPr>
              <a:t>What will children have to do?         </a:t>
            </a:r>
          </a:p>
        </p:txBody>
      </p:sp>
      <p:pic>
        <p:nvPicPr>
          <p:cNvPr id="4" name="Picture 7"/>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816464" y="1393725"/>
            <a:ext cx="3136881"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04112" y="1340768"/>
            <a:ext cx="3384376" cy="4464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Straight Arrow Connector 6"/>
          <p:cNvCxnSpPr/>
          <p:nvPr/>
        </p:nvCxnSpPr>
        <p:spPr>
          <a:xfrm flipH="1">
            <a:off x="4079776" y="4509120"/>
            <a:ext cx="1008112" cy="122413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5087888" y="4221088"/>
            <a:ext cx="1584176" cy="369332"/>
          </a:xfrm>
          <a:prstGeom prst="rect">
            <a:avLst/>
          </a:prstGeom>
          <a:noFill/>
        </p:spPr>
        <p:txBody>
          <a:bodyPr wrap="square" rtlCol="0">
            <a:spAutoFit/>
          </a:bodyPr>
          <a:lstStyle/>
          <a:p>
            <a:r>
              <a:rPr lang="en-GB" dirty="0"/>
              <a:t>Real words</a:t>
            </a:r>
          </a:p>
        </p:txBody>
      </p:sp>
      <p:cxnSp>
        <p:nvCxnSpPr>
          <p:cNvPr id="15" name="Straight Arrow Connector 14"/>
          <p:cNvCxnSpPr/>
          <p:nvPr/>
        </p:nvCxnSpPr>
        <p:spPr>
          <a:xfrm>
            <a:off x="6384032" y="2348880"/>
            <a:ext cx="972108" cy="39357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5159896" y="1844824"/>
            <a:ext cx="1782198" cy="646331"/>
          </a:xfrm>
          <a:prstGeom prst="rect">
            <a:avLst/>
          </a:prstGeom>
          <a:noFill/>
        </p:spPr>
        <p:txBody>
          <a:bodyPr wrap="square" rtlCol="0">
            <a:spAutoFit/>
          </a:bodyPr>
          <a:lstStyle/>
          <a:p>
            <a:r>
              <a:rPr lang="en-GB" dirty="0"/>
              <a:t>Alien/nonsense words</a:t>
            </a: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52509" y="320271"/>
            <a:ext cx="2498465" cy="697984"/>
          </a:xfrm>
          <a:prstGeom prst="rect">
            <a:avLst/>
          </a:prstGeom>
        </p:spPr>
      </p:pic>
    </p:spTree>
    <p:extLst>
      <p:ext uri="{BB962C8B-B14F-4D97-AF65-F5344CB8AC3E}">
        <p14:creationId xmlns:p14="http://schemas.microsoft.com/office/powerpoint/2010/main" val="16214802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            Year 1 Phonics Screening Check</a:t>
            </a:r>
            <a:br>
              <a:rPr lang="en-GB" b="1" dirty="0"/>
            </a:br>
            <a:endParaRPr lang="en-GB" b="1" dirty="0"/>
          </a:p>
        </p:txBody>
      </p:sp>
      <p:pic>
        <p:nvPicPr>
          <p:cNvPr id="11266" name="Picture 2" descr="Preparing For The Phonics Screening Test | Monster Phonic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2367" y="1583635"/>
            <a:ext cx="7029450" cy="4924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78979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365125"/>
            <a:ext cx="10515600" cy="1325563"/>
          </a:xfrm>
        </p:spPr>
        <p:txBody>
          <a:bodyPr>
            <a:normAutofit/>
          </a:bodyPr>
          <a:lstStyle/>
          <a:p>
            <a:r>
              <a:rPr lang="en-GB" sz="6000" b="1" dirty="0"/>
              <a:t>   Guided Reading</a:t>
            </a:r>
          </a:p>
        </p:txBody>
      </p:sp>
      <p:pic>
        <p:nvPicPr>
          <p:cNvPr id="1026" name="Picture 2" descr="https://images-na.ssl-images-amazon.com/images/I/51mdD7d661L._SY348_BO1,204,203,200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915" y="1500787"/>
            <a:ext cx="3730174" cy="26163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images-na.ssl-images-amazon.com/images/I/51WvxPFEVjL._SY498_BO1,204,203,200_.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6006" y="3394685"/>
            <a:ext cx="2111375" cy="21113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images-na.ssl-images-amazon.com/images/I/51fCCK1Q97L._SY348_BO1,204,203,200_.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3229" y="500151"/>
            <a:ext cx="3427081" cy="240376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images-na.ssl-images-amazon.com/images/I/61lhjgptPqL._SX424_BO1,204,203,200_.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24691" y="1500787"/>
            <a:ext cx="2109978" cy="24765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Zog and Zebra: Band 03/Yellow (Collins Big Cat Phonic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8378" y="4304528"/>
            <a:ext cx="19526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s://images-na.ssl-images-amazon.com/images/I/61ARQteHOsL._SY498_BO1,204,203,200_.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2354" y="4117142"/>
            <a:ext cx="2451222" cy="245122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Phonics Bug Phase Starter Pack of 2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85805" y="4304528"/>
            <a:ext cx="194310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17374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139483" y="52735"/>
            <a:ext cx="9421091" cy="1108075"/>
          </a:xfrm>
        </p:spPr>
        <p:txBody>
          <a:bodyPr>
            <a:normAutofit/>
          </a:bodyPr>
          <a:lstStyle/>
          <a:p>
            <a:r>
              <a:rPr lang="en-GB" sz="5000" b="1" dirty="0"/>
              <a:t>      </a:t>
            </a:r>
            <a:r>
              <a:rPr lang="en-GB" b="1" dirty="0"/>
              <a:t>Reading scheme for Guided Reading</a:t>
            </a:r>
          </a:p>
        </p:txBody>
      </p:sp>
      <p:pic>
        <p:nvPicPr>
          <p:cNvPr id="2050" name="Picture 2" descr="https://images-na.ssl-images-amazon.com/images/I/51siBzL7gFL._SX420_BO1,204,203,200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052" y="1013792"/>
            <a:ext cx="2429657" cy="287874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result for dandelion reader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97123" y="814751"/>
            <a:ext cx="2379338" cy="3363789"/>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Image result for dandelion read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4944" y="931985"/>
            <a:ext cx="2298123" cy="3246555"/>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Dandelion Readers - Units 1-10 Set 3 (10 books) 'Sit, Sam'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43939" y="176988"/>
            <a:ext cx="2773461" cy="392098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01603" y="4097968"/>
            <a:ext cx="11390397" cy="2677656"/>
          </a:xfrm>
          <a:prstGeom prst="rect">
            <a:avLst/>
          </a:prstGeom>
        </p:spPr>
        <p:txBody>
          <a:bodyPr wrap="square">
            <a:spAutoFit/>
          </a:bodyPr>
          <a:lstStyle/>
          <a:p>
            <a:pPr marL="285750" indent="-285750">
              <a:buFont typeface="Arial" panose="020B0604020202020204" pitchFamily="34" charset="0"/>
              <a:buChar char="•"/>
            </a:pPr>
            <a:r>
              <a:rPr lang="en-GB" sz="2400" dirty="0"/>
              <a:t>In EYFS and KS1 we use Dandelion readers.</a:t>
            </a:r>
          </a:p>
          <a:p>
            <a:pPr marL="285750" indent="-285750">
              <a:buFont typeface="Arial" panose="020B0604020202020204" pitchFamily="34" charset="0"/>
              <a:buChar char="•"/>
            </a:pPr>
            <a:r>
              <a:rPr lang="en-GB" sz="2400" dirty="0"/>
              <a:t>These have been matched to follow our bespoke phonics programme</a:t>
            </a:r>
          </a:p>
          <a:p>
            <a:pPr marL="285750" indent="-285750">
              <a:buFont typeface="Arial" panose="020B0604020202020204" pitchFamily="34" charset="0"/>
              <a:buChar char="•"/>
            </a:pPr>
            <a:r>
              <a:rPr lang="en-GB" sz="2400" dirty="0"/>
              <a:t>Each week children will read books that match the phonics sounds they have been taught.</a:t>
            </a:r>
          </a:p>
          <a:p>
            <a:pPr marL="285750" indent="-285750">
              <a:buFont typeface="Arial" panose="020B0604020202020204" pitchFamily="34" charset="0"/>
              <a:buChar char="•"/>
            </a:pPr>
            <a:r>
              <a:rPr lang="en-GB" sz="2400" dirty="0"/>
              <a:t>Guided reading happens 3-4 times a week</a:t>
            </a:r>
          </a:p>
          <a:p>
            <a:pPr marL="285750" indent="-285750">
              <a:buFont typeface="Arial" panose="020B0604020202020204" pitchFamily="34" charset="0"/>
              <a:buChar char="•"/>
            </a:pPr>
            <a:r>
              <a:rPr lang="en-GB" sz="2400" dirty="0"/>
              <a:t>Each group reads with an adult every session</a:t>
            </a:r>
          </a:p>
          <a:p>
            <a:pPr marL="285750" indent="-285750">
              <a:buFont typeface="Arial" panose="020B0604020202020204" pitchFamily="34" charset="0"/>
              <a:buChar char="•"/>
            </a:pPr>
            <a:r>
              <a:rPr lang="en-GB" sz="2400" dirty="0"/>
              <a:t>Sessions follow a 4 part sequence in EYFS and Year 1 and a 3 part sequence in year 2.</a:t>
            </a:r>
          </a:p>
        </p:txBody>
      </p:sp>
    </p:spTree>
    <p:extLst>
      <p:ext uri="{BB962C8B-B14F-4D97-AF65-F5344CB8AC3E}">
        <p14:creationId xmlns:p14="http://schemas.microsoft.com/office/powerpoint/2010/main" val="43519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687" y="149435"/>
            <a:ext cx="8629153" cy="6271525"/>
          </a:xfrm>
          <a:prstGeom prst="rect">
            <a:avLst/>
          </a:prstGeom>
        </p:spPr>
        <p:txBody>
          <a:bodyPr wrap="square">
            <a:spAutoFit/>
          </a:bodyPr>
          <a:lstStyle/>
          <a:p>
            <a:pPr>
              <a:lnSpc>
                <a:spcPct val="107000"/>
              </a:lnSpc>
              <a:spcAft>
                <a:spcPts val="800"/>
              </a:spcAft>
            </a:pPr>
            <a:r>
              <a:rPr lang="en-GB" sz="2800" b="1" dirty="0">
                <a:latin typeface="Calibri" panose="020F0502020204030204" pitchFamily="34" charset="0"/>
                <a:ea typeface="Calibri" panose="020F0502020204030204" pitchFamily="34" charset="0"/>
                <a:cs typeface="Times New Roman" panose="02020603050405020304" pitchFamily="18" charset="0"/>
              </a:rPr>
              <a:t>Day 1 – Modelling and decoding</a:t>
            </a: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1. Introduce new text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Teacher introduces the title of the book, fiction/non fiction</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Q: What do you think the book might be about? Why?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 reads the book to groups, pointing at the words as they read – modelling expression, intonation, using punctuation.</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2.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Graphemes and tricky words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Go through the grapheme and tricky word post it notes that the children will come across in the story.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Look at the pages where these graphemes and tricky words appear. Get children to use  ‘finding fingers’ to find the graphemes and tricky words.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3.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Choral reading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Children read in turn one page at a time, the other children follow with their reading fingers.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4. C</a:t>
            </a:r>
            <a:r>
              <a:rPr lang="en-GB" sz="1800" b="1" dirty="0">
                <a:effectLst/>
                <a:latin typeface="Calibri" panose="020F0502020204030204" pitchFamily="34" charset="0"/>
                <a:ea typeface="Calibri" panose="020F0502020204030204" pitchFamily="34" charset="0"/>
                <a:cs typeface="Times New Roman" panose="02020603050405020304" pitchFamily="18" charset="0"/>
              </a:rPr>
              <a:t>omprehension questions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Who, what, where</a:t>
            </a:r>
          </a:p>
        </p:txBody>
      </p:sp>
      <p:pic>
        <p:nvPicPr>
          <p:cNvPr id="3" name="Picture 14" descr="Phonics Bug Phase Starter Pack of 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16631" y="279181"/>
            <a:ext cx="19431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9343835" y="3593837"/>
            <a:ext cx="2288692" cy="2519208"/>
          </a:xfrm>
          <a:prstGeom prst="rect">
            <a:avLst/>
          </a:prstGeom>
        </p:spPr>
      </p:pic>
      <p:sp>
        <p:nvSpPr>
          <p:cNvPr id="6" name="TextBox 5"/>
          <p:cNvSpPr txBox="1"/>
          <p:nvPr/>
        </p:nvSpPr>
        <p:spPr>
          <a:xfrm>
            <a:off x="9869558" y="4299443"/>
            <a:ext cx="2246243" cy="1107996"/>
          </a:xfrm>
          <a:prstGeom prst="rect">
            <a:avLst/>
          </a:prstGeom>
          <a:noFill/>
        </p:spPr>
        <p:txBody>
          <a:bodyPr wrap="square" rtlCol="0">
            <a:spAutoFit/>
          </a:bodyPr>
          <a:lstStyle/>
          <a:p>
            <a:r>
              <a:rPr lang="en-GB" sz="6600" dirty="0"/>
              <a:t>the</a:t>
            </a:r>
          </a:p>
        </p:txBody>
      </p:sp>
    </p:spTree>
    <p:extLst>
      <p:ext uri="{BB962C8B-B14F-4D97-AF65-F5344CB8AC3E}">
        <p14:creationId xmlns:p14="http://schemas.microsoft.com/office/powerpoint/2010/main" val="14764013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6714" y="529838"/>
            <a:ext cx="11002617" cy="5678799"/>
          </a:xfrm>
          <a:prstGeom prst="rect">
            <a:avLst/>
          </a:prstGeom>
        </p:spPr>
        <p:txBody>
          <a:bodyPr wrap="square">
            <a:spAutoFit/>
          </a:bodyPr>
          <a:lstStyle/>
          <a:p>
            <a:pPr>
              <a:lnSpc>
                <a:spcPct val="107000"/>
              </a:lnSpc>
              <a:spcAft>
                <a:spcPts val="800"/>
              </a:spcAft>
            </a:pPr>
            <a:r>
              <a:rPr lang="en-GB" sz="2800" b="1" dirty="0">
                <a:latin typeface="Calibri" panose="020F0502020204030204" pitchFamily="34" charset="0"/>
                <a:ea typeface="Calibri" panose="020F0502020204030204" pitchFamily="34" charset="0"/>
                <a:cs typeface="Times New Roman" panose="02020603050405020304" pitchFamily="18" charset="0"/>
              </a:rPr>
              <a:t>Day 2 – Decoding</a:t>
            </a:r>
          </a:p>
          <a:p>
            <a:pPr>
              <a:lnSpc>
                <a:spcPct val="107000"/>
              </a:lnSpc>
              <a:spcAft>
                <a:spcPts val="800"/>
              </a:spcAft>
            </a:pPr>
            <a:r>
              <a:rPr lang="en-GB" b="1" dirty="0">
                <a:latin typeface="Calibri" panose="020F0502020204030204" pitchFamily="34" charset="0"/>
                <a:ea typeface="Calibri" panose="020F0502020204030204" pitchFamily="34" charset="0"/>
                <a:cs typeface="Times New Roman" panose="02020603050405020304" pitchFamily="18" charset="0"/>
              </a:rPr>
              <a:t>1.</a:t>
            </a:r>
            <a:r>
              <a:rPr lang="en-GB" sz="1800" b="1" dirty="0">
                <a:effectLst/>
                <a:latin typeface="Calibri" panose="020F0502020204030204" pitchFamily="34" charset="0"/>
                <a:ea typeface="Calibri" panose="020F0502020204030204" pitchFamily="34" charset="0"/>
                <a:cs typeface="Times New Roman" panose="02020603050405020304" pitchFamily="18" charset="0"/>
              </a:rPr>
              <a:t>Recap </a:t>
            </a:r>
            <a:r>
              <a:rPr lang="en-GB" sz="1800" dirty="0">
                <a:effectLst/>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Who can remember the title of the book? Main characters? Setting?</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2.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Graphemes and tricky words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Go through the grapheme and tricky word post it notes that the children will come across in the story. Look at the pages where these graphemes and tricky words appear. Get children to use  ‘finding fingers’ to find the graphemes and tricky words.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3.</a:t>
            </a:r>
            <a:r>
              <a:rPr lang="en-GB" sz="1800" b="1" dirty="0">
                <a:effectLst/>
                <a:latin typeface="Calibri" panose="020F0502020204030204" pitchFamily="34" charset="0"/>
                <a:ea typeface="Calibri" panose="020F0502020204030204" pitchFamily="34" charset="0"/>
                <a:cs typeface="Times New Roman" panose="02020603050405020304" pitchFamily="18" charset="0"/>
              </a:rPr>
              <a:t>Choral reading</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Children read in turn one page at a time, the other children follow with their reading fingers.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4.</a:t>
            </a:r>
            <a:r>
              <a:rPr lang="en-GB" sz="1800" b="1" dirty="0">
                <a:effectLst/>
                <a:latin typeface="Calibri" panose="020F0502020204030204" pitchFamily="34" charset="0"/>
                <a:ea typeface="Calibri" panose="020F0502020204030204" pitchFamily="34" charset="0"/>
                <a:cs typeface="Times New Roman" panose="02020603050405020304" pitchFamily="18" charset="0"/>
              </a:rPr>
              <a:t>Comprehension questions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What do you think this means?</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How dodo you think…?</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Why do you think..?</a:t>
            </a:r>
            <a:endParaRPr lang="en-GB" sz="2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60307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7323" y="102456"/>
            <a:ext cx="11002617" cy="5749587"/>
          </a:xfrm>
          <a:prstGeom prst="rect">
            <a:avLst/>
          </a:prstGeom>
        </p:spPr>
        <p:txBody>
          <a:bodyPr wrap="square">
            <a:spAutoFit/>
          </a:bodyPr>
          <a:lstStyle/>
          <a:p>
            <a:pPr>
              <a:lnSpc>
                <a:spcPct val="107000"/>
              </a:lnSpc>
              <a:spcAft>
                <a:spcPts val="800"/>
              </a:spcAft>
            </a:pPr>
            <a:r>
              <a:rPr lang="en-GB" sz="3600" b="1" dirty="0"/>
              <a:t>Day 3 – Fluency and text composition</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1.</a:t>
            </a:r>
            <a:r>
              <a:rPr lang="en-GB" sz="1800" b="1" dirty="0">
                <a:effectLst/>
                <a:latin typeface="Calibri" panose="020F0502020204030204" pitchFamily="34" charset="0"/>
                <a:ea typeface="Calibri" panose="020F0502020204030204" pitchFamily="34" charset="0"/>
                <a:cs typeface="Times New Roman" panose="02020603050405020304" pitchFamily="18" charset="0"/>
              </a:rPr>
              <a:t>Recap</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Who can remember the title of the book, main characters, setting.</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2.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Graphemes and tricky words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Go through the grapheme and tricky word post it notes that the children will come across in the story.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Look at the pages where these graphemes and tricky words appear. Get children to use  ‘finding fingers’ to find the graphemes and tricky words.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3.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Looking a key sentence from the text and building it.</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Modelled by teacher first.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b="1" dirty="0">
                <a:latin typeface="Calibri" panose="020F0502020204030204" pitchFamily="34" charset="0"/>
                <a:ea typeface="Calibri" panose="020F0502020204030204" pitchFamily="34" charset="0"/>
                <a:cs typeface="Times New Roman" panose="02020603050405020304" pitchFamily="18" charset="0"/>
              </a:rPr>
              <a:t>4</a:t>
            </a:r>
            <a:r>
              <a:rPr lang="en-GB" sz="1800" b="1" dirty="0">
                <a:effectLst/>
                <a:latin typeface="Calibri" panose="020F0502020204030204" pitchFamily="34" charset="0"/>
                <a:ea typeface="Calibri" panose="020F0502020204030204" pitchFamily="34" charset="0"/>
                <a:cs typeface="Times New Roman" panose="02020603050405020304" pitchFamily="18" charset="0"/>
              </a:rPr>
              <a:t>. Independent reading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Children then read the text independently.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 to move around the table and listen to each child read.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5.</a:t>
            </a:r>
            <a:r>
              <a:rPr lang="en-GB" sz="1800" dirty="0">
                <a:effectLst/>
                <a:latin typeface="Calibri" panose="020F0502020204030204" pitchFamily="34" charset="0"/>
                <a:ea typeface="Calibri" panose="020F0502020204030204" pitchFamily="34" charset="0"/>
                <a:cs typeface="Times New Roman" panose="02020603050405020304" pitchFamily="18" charset="0"/>
              </a:rPr>
              <a:t>C</a:t>
            </a:r>
            <a:r>
              <a:rPr lang="en-GB" sz="1800" b="1" dirty="0">
                <a:effectLst/>
                <a:latin typeface="Calibri" panose="020F0502020204030204" pitchFamily="34" charset="0"/>
                <a:ea typeface="Calibri" panose="020F0502020204030204" pitchFamily="34" charset="0"/>
                <a:cs typeface="Times New Roman" panose="02020603050405020304" pitchFamily="18" charset="0"/>
              </a:rPr>
              <a:t>omprehension questions – language choice focus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dirty="0"/>
              <a:t>Can you find a word in the text that means? Why do you think the author used that word? </a:t>
            </a:r>
          </a:p>
        </p:txBody>
      </p:sp>
    </p:spTree>
    <p:extLst>
      <p:ext uri="{BB962C8B-B14F-4D97-AF65-F5344CB8AC3E}">
        <p14:creationId xmlns:p14="http://schemas.microsoft.com/office/powerpoint/2010/main" val="30565172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7323" y="102456"/>
            <a:ext cx="11002617" cy="5755806"/>
          </a:xfrm>
          <a:prstGeom prst="rect">
            <a:avLst/>
          </a:prstGeom>
        </p:spPr>
        <p:txBody>
          <a:bodyPr wrap="square">
            <a:spAutoFit/>
          </a:bodyPr>
          <a:lstStyle/>
          <a:p>
            <a:pPr>
              <a:lnSpc>
                <a:spcPct val="107000"/>
              </a:lnSpc>
              <a:spcAft>
                <a:spcPts val="800"/>
              </a:spcAft>
            </a:pPr>
            <a:r>
              <a:rPr lang="en-GB" sz="3600" b="1" dirty="0"/>
              <a:t>Day 4 – Fluency, Pace and comprehension</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1.</a:t>
            </a:r>
            <a:r>
              <a:rPr lang="en-GB" sz="1800" b="1" dirty="0">
                <a:effectLst/>
                <a:latin typeface="Calibri" panose="020F0502020204030204" pitchFamily="34" charset="0"/>
                <a:ea typeface="Calibri" panose="020F0502020204030204" pitchFamily="34" charset="0"/>
                <a:cs typeface="Times New Roman" panose="02020603050405020304" pitchFamily="18" charset="0"/>
              </a:rPr>
              <a:t>Recap </a:t>
            </a:r>
            <a:r>
              <a:rPr lang="en-GB" sz="1800" dirty="0">
                <a:effectLst/>
                <a:latin typeface="Calibri" panose="020F0502020204030204" pitchFamily="34" charset="0"/>
                <a:ea typeface="Calibri" panose="020F0502020204030204" pitchFamily="34" charset="0"/>
                <a:cs typeface="Times New Roman" panose="02020603050405020304" pitchFamily="18" charset="0"/>
              </a:rPr>
              <a:t>– Who can remember the title of the book, characters, settings, main events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2.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Graphemes and tricky words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Go through the grapheme and tricky word post it notes that the children will come across in the story.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Look at the pages where these graphemes and tricky words appear. Get children to use  ‘finding fingers’ to find the graphemes and tricky words.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3.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Reading and building of key sentence</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Children build the key sentence from the text.</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Times New Roman" panose="02020603050405020304" pitchFamily="18" charset="0"/>
              </a:rPr>
              <a:t>4.</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Independent reading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Children then read the text independently.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 to move around the table and listen to each child read. </a:t>
            </a:r>
          </a:p>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5.</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Comprehension questions – comparing to other texts.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Does this story remind you of another story? How is it similar?</a:t>
            </a:r>
          </a:p>
          <a:p>
            <a:pPr>
              <a:lnSpc>
                <a:spcPct val="107000"/>
              </a:lnSpc>
              <a:spcAft>
                <a:spcPts val="800"/>
              </a:spcAft>
            </a:pPr>
            <a:endParaRPr lang="en-GB" dirty="0"/>
          </a:p>
        </p:txBody>
      </p:sp>
    </p:spTree>
    <p:extLst>
      <p:ext uri="{BB962C8B-B14F-4D97-AF65-F5344CB8AC3E}">
        <p14:creationId xmlns:p14="http://schemas.microsoft.com/office/powerpoint/2010/main" val="5444832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365125"/>
            <a:ext cx="10515600" cy="1325563"/>
          </a:xfrm>
        </p:spPr>
        <p:txBody>
          <a:bodyPr>
            <a:normAutofit/>
          </a:bodyPr>
          <a:lstStyle/>
          <a:p>
            <a:r>
              <a:rPr lang="en-GB" sz="6000" b="1" dirty="0"/>
              <a:t>   Home Readers</a:t>
            </a:r>
          </a:p>
        </p:txBody>
      </p:sp>
      <p:pic>
        <p:nvPicPr>
          <p:cNvPr id="1026" name="Picture 2" descr="https://images-na.ssl-images-amazon.com/images/I/51mdD7d661L._SY348_BO1,204,203,200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915" y="1500787"/>
            <a:ext cx="3730174" cy="26163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images-na.ssl-images-amazon.com/images/I/51WvxPFEVjL._SY498_BO1,204,203,200_.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6006" y="3394685"/>
            <a:ext cx="2111375" cy="21113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images-na.ssl-images-amazon.com/images/I/51fCCK1Q97L._SY348_BO1,204,203,200_.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3229" y="500151"/>
            <a:ext cx="3427081" cy="240376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images-na.ssl-images-amazon.com/images/I/61lhjgptPqL._SX424_BO1,204,203,200_.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24691" y="1500787"/>
            <a:ext cx="2109978" cy="24765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Zog and Zebra: Band 03/Yellow (Collins Big Cat Phonic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8378" y="4304528"/>
            <a:ext cx="1952625" cy="207645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s://images-na.ssl-images-amazon.com/images/I/61ARQteHOsL._SY498_BO1,204,203,200_.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2354" y="4117142"/>
            <a:ext cx="2451222" cy="245122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Phonics Bug Phase Starter Pack of 2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85805" y="4304528"/>
            <a:ext cx="1943100" cy="207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0033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676693" y="-278440"/>
            <a:ext cx="9421091" cy="1108075"/>
          </a:xfrm>
        </p:spPr>
        <p:txBody>
          <a:bodyPr>
            <a:normAutofit/>
          </a:bodyPr>
          <a:lstStyle/>
          <a:p>
            <a:r>
              <a:rPr lang="en-GB" sz="5000" b="1" dirty="0">
                <a:latin typeface="+mn-lt"/>
              </a:rPr>
              <a:t>      </a:t>
            </a:r>
            <a:r>
              <a:rPr lang="en-GB" sz="3600" b="1" dirty="0">
                <a:latin typeface="+mn-lt"/>
              </a:rPr>
              <a:t>Reception and Year 1</a:t>
            </a:r>
            <a:endParaRPr lang="en-GB" b="1" dirty="0">
              <a:latin typeface="+mn-lt"/>
            </a:endParaRPr>
          </a:p>
        </p:txBody>
      </p:sp>
      <p:sp>
        <p:nvSpPr>
          <p:cNvPr id="3" name="Rectangle 2"/>
          <p:cNvSpPr/>
          <p:nvPr/>
        </p:nvSpPr>
        <p:spPr>
          <a:xfrm>
            <a:off x="145192" y="698963"/>
            <a:ext cx="9525153" cy="6439199"/>
          </a:xfrm>
          <a:prstGeom prst="rect">
            <a:avLst/>
          </a:prstGeom>
        </p:spPr>
        <p:txBody>
          <a:bodyPr wrap="square">
            <a:spAutoFit/>
          </a:bodyPr>
          <a:lstStyle/>
          <a:p>
            <a:pPr marL="285750" indent="-285750">
              <a:buFont typeface="Arial" panose="020B0604020202020204" pitchFamily="34" charset="0"/>
              <a:buChar char="•"/>
            </a:pPr>
            <a:r>
              <a:rPr lang="en-GB" sz="2000" dirty="0"/>
              <a:t>Will have their readers changed twice a week.</a:t>
            </a:r>
          </a:p>
          <a:p>
            <a:pPr marL="285750" indent="-285750">
              <a:buFont typeface="Arial" panose="020B0604020202020204" pitchFamily="34" charset="0"/>
              <a:buChar char="•"/>
            </a:pPr>
            <a:r>
              <a:rPr lang="en-GB" sz="2000" dirty="0"/>
              <a:t>Please write a comment in you child’s reading record.</a:t>
            </a:r>
          </a:p>
          <a:p>
            <a:pPr marL="285750" indent="-285750">
              <a:buFont typeface="Arial" panose="020B0604020202020204" pitchFamily="34" charset="0"/>
              <a:buChar char="•"/>
            </a:pPr>
            <a:r>
              <a:rPr lang="en-GB" sz="2000" dirty="0"/>
              <a:t>Children should read their home reader 3 times at home.</a:t>
            </a:r>
          </a:p>
          <a:p>
            <a:pPr marL="285750" indent="-285750">
              <a:buFont typeface="Arial" panose="020B0604020202020204" pitchFamily="34" charset="0"/>
              <a:buChar char="•"/>
            </a:pPr>
            <a:r>
              <a:rPr lang="en-GB" sz="2000" dirty="0"/>
              <a:t>Reading the same book 3 times allows for the following:</a:t>
            </a:r>
          </a:p>
          <a:p>
            <a:pPr marL="285750" indent="-285750">
              <a:buFont typeface="Arial" panose="020B0604020202020204" pitchFamily="34" charset="0"/>
              <a:buChar char="•"/>
            </a:pPr>
            <a:endParaRPr lang="en-GB" sz="2400" dirty="0"/>
          </a:p>
          <a:p>
            <a:pPr algn="just">
              <a:lnSpc>
                <a:spcPct val="107000"/>
              </a:lnSpc>
              <a:spcAft>
                <a:spcPts val="800"/>
              </a:spcAft>
            </a:pPr>
            <a:r>
              <a:rPr lang="en-GB" sz="1800" b="1" dirty="0">
                <a:effectLst/>
                <a:ea typeface="Calibri" panose="020F0502020204030204" pitchFamily="34" charset="0"/>
                <a:cs typeface="Times New Roman" panose="02020603050405020304" pitchFamily="18" charset="0"/>
              </a:rPr>
              <a:t>Read 1:</a:t>
            </a:r>
            <a:r>
              <a:rPr lang="en-GB" sz="1800" dirty="0">
                <a:effectLst/>
                <a:ea typeface="Calibri" panose="020F0502020204030204" pitchFamily="34" charset="0"/>
                <a:cs typeface="Times New Roman" panose="02020603050405020304" pitchFamily="18" charset="0"/>
              </a:rPr>
              <a:t> </a:t>
            </a:r>
            <a:r>
              <a:rPr lang="en-GB" sz="1800" b="1" dirty="0">
                <a:effectLst/>
                <a:ea typeface="Calibri" panose="020F0502020204030204" pitchFamily="34" charset="0"/>
                <a:cs typeface="Times New Roman" panose="02020603050405020304" pitchFamily="18" charset="0"/>
              </a:rPr>
              <a:t>Decoding</a:t>
            </a:r>
          </a:p>
          <a:p>
            <a:pPr algn="just">
              <a:lnSpc>
                <a:spcPct val="107000"/>
              </a:lnSpc>
              <a:spcAft>
                <a:spcPts val="800"/>
              </a:spcAft>
            </a:pPr>
            <a:r>
              <a:rPr lang="en-GB" sz="1800" dirty="0">
                <a:effectLst/>
                <a:ea typeface="Calibri" panose="020F0502020204030204" pitchFamily="34" charset="0"/>
                <a:cs typeface="Times New Roman" panose="02020603050405020304" pitchFamily="18" charset="0"/>
              </a:rPr>
              <a:t>Children will </a:t>
            </a:r>
            <a:r>
              <a:rPr lang="en-GB" sz="1800" b="1" dirty="0">
                <a:effectLst/>
                <a:ea typeface="Calibri" panose="020F0502020204030204" pitchFamily="34" charset="0"/>
                <a:cs typeface="Times New Roman" panose="02020603050405020304" pitchFamily="18" charset="0"/>
              </a:rPr>
              <a:t>segment and blend </a:t>
            </a:r>
            <a:r>
              <a:rPr lang="en-GB" sz="1800" dirty="0">
                <a:effectLst/>
                <a:ea typeface="Calibri" panose="020F0502020204030204" pitchFamily="34" charset="0"/>
                <a:cs typeface="Times New Roman" panose="02020603050405020304" pitchFamily="18" charset="0"/>
              </a:rPr>
              <a:t>unknown words. Adults can model how to sound out unknown words. Discuss the meaning of unknown words.</a:t>
            </a:r>
          </a:p>
          <a:p>
            <a:pPr algn="just">
              <a:lnSpc>
                <a:spcPct val="107000"/>
              </a:lnSpc>
              <a:spcAft>
                <a:spcPts val="800"/>
              </a:spcAft>
            </a:pPr>
            <a:endParaRPr lang="en-GB" sz="1800" dirty="0">
              <a:effectLst/>
              <a:ea typeface="Calibri" panose="020F0502020204030204" pitchFamily="34" charset="0"/>
              <a:cs typeface="Times New Roman" panose="02020603050405020304" pitchFamily="18" charset="0"/>
            </a:endParaRPr>
          </a:p>
          <a:p>
            <a:pPr algn="just">
              <a:lnSpc>
                <a:spcPct val="107000"/>
              </a:lnSpc>
              <a:spcAft>
                <a:spcPts val="800"/>
              </a:spcAft>
            </a:pPr>
            <a:r>
              <a:rPr lang="en-GB" sz="1800" b="1" dirty="0">
                <a:effectLst/>
                <a:ea typeface="Calibri" panose="020F0502020204030204" pitchFamily="34" charset="0"/>
                <a:cs typeface="Times New Roman" panose="02020603050405020304" pitchFamily="18" charset="0"/>
              </a:rPr>
              <a:t>Read 2.</a:t>
            </a:r>
            <a:r>
              <a:rPr lang="en-GB" sz="1800" dirty="0">
                <a:effectLst/>
                <a:ea typeface="Calibri" panose="020F0502020204030204" pitchFamily="34" charset="0"/>
                <a:cs typeface="Times New Roman" panose="02020603050405020304" pitchFamily="18" charset="0"/>
              </a:rPr>
              <a:t> </a:t>
            </a:r>
            <a:r>
              <a:rPr lang="en-GB" sz="1800" b="1" dirty="0">
                <a:effectLst/>
                <a:ea typeface="Calibri" panose="020F0502020204030204" pitchFamily="34" charset="0"/>
                <a:cs typeface="Times New Roman" panose="02020603050405020304" pitchFamily="18" charset="0"/>
              </a:rPr>
              <a:t>Fluency and pace</a:t>
            </a:r>
          </a:p>
          <a:p>
            <a:pPr algn="just">
              <a:lnSpc>
                <a:spcPct val="107000"/>
              </a:lnSpc>
              <a:spcAft>
                <a:spcPts val="800"/>
              </a:spcAft>
            </a:pPr>
            <a:r>
              <a:rPr lang="en-GB" sz="1800" dirty="0">
                <a:effectLst/>
                <a:ea typeface="Calibri" panose="020F0502020204030204" pitchFamily="34" charset="0"/>
                <a:cs typeface="Times New Roman" panose="02020603050405020304" pitchFamily="18" charset="0"/>
              </a:rPr>
              <a:t>Children become more </a:t>
            </a:r>
            <a:r>
              <a:rPr lang="en-GB" sz="1800" b="1" dirty="0">
                <a:effectLst/>
                <a:ea typeface="Calibri" panose="020F0502020204030204" pitchFamily="34" charset="0"/>
                <a:cs typeface="Times New Roman" panose="02020603050405020304" pitchFamily="18" charset="0"/>
              </a:rPr>
              <a:t>fluent</a:t>
            </a:r>
            <a:r>
              <a:rPr lang="en-GB" sz="1800" dirty="0">
                <a:effectLst/>
                <a:ea typeface="Calibri" panose="020F0502020204030204" pitchFamily="34" charset="0"/>
                <a:cs typeface="Times New Roman" panose="02020603050405020304" pitchFamily="18" charset="0"/>
              </a:rPr>
              <a:t> in their reading and comprehend what they have read. Ask your child questions about the characters and story for comprehension.</a:t>
            </a:r>
          </a:p>
          <a:p>
            <a:pPr algn="just">
              <a:lnSpc>
                <a:spcPct val="107000"/>
              </a:lnSpc>
              <a:spcAft>
                <a:spcPts val="800"/>
              </a:spcAft>
            </a:pPr>
            <a:r>
              <a:rPr lang="en-GB" sz="1800" dirty="0">
                <a:effectLst/>
                <a:ea typeface="Calibri" panose="020F0502020204030204" pitchFamily="34" charset="0"/>
                <a:cs typeface="Times New Roman" panose="02020603050405020304" pitchFamily="18" charset="0"/>
              </a:rPr>
              <a:t> </a:t>
            </a:r>
          </a:p>
          <a:p>
            <a:pPr algn="just">
              <a:lnSpc>
                <a:spcPct val="107000"/>
              </a:lnSpc>
              <a:spcAft>
                <a:spcPts val="800"/>
              </a:spcAft>
            </a:pPr>
            <a:r>
              <a:rPr lang="en-GB" sz="1800" b="1" dirty="0">
                <a:effectLst/>
                <a:ea typeface="Calibri" panose="020F0502020204030204" pitchFamily="34" charset="0"/>
                <a:cs typeface="Times New Roman" panose="02020603050405020304" pitchFamily="18" charset="0"/>
              </a:rPr>
              <a:t>Read 3:</a:t>
            </a:r>
            <a:r>
              <a:rPr lang="en-GB" sz="1800" dirty="0">
                <a:effectLst/>
                <a:ea typeface="Calibri" panose="020F0502020204030204" pitchFamily="34" charset="0"/>
                <a:cs typeface="Times New Roman" panose="02020603050405020304" pitchFamily="18" charset="0"/>
              </a:rPr>
              <a:t> </a:t>
            </a:r>
            <a:r>
              <a:rPr lang="en-GB" sz="1800" b="1" dirty="0">
                <a:effectLst/>
                <a:ea typeface="Calibri" panose="020F0502020204030204" pitchFamily="34" charset="0"/>
                <a:cs typeface="Times New Roman" panose="02020603050405020304" pitchFamily="18" charset="0"/>
              </a:rPr>
              <a:t>Comprehension and tone</a:t>
            </a:r>
          </a:p>
          <a:p>
            <a:pPr algn="just">
              <a:lnSpc>
                <a:spcPct val="107000"/>
              </a:lnSpc>
              <a:spcAft>
                <a:spcPts val="800"/>
              </a:spcAft>
            </a:pPr>
            <a:r>
              <a:rPr lang="en-GB" sz="1800" dirty="0">
                <a:effectLst/>
                <a:ea typeface="Calibri" panose="020F0502020204030204" pitchFamily="34" charset="0"/>
                <a:cs typeface="Times New Roman" panose="02020603050405020304" pitchFamily="18" charset="0"/>
              </a:rPr>
              <a:t>Focus on adding </a:t>
            </a:r>
            <a:r>
              <a:rPr lang="en-GB" sz="1800" b="1" dirty="0">
                <a:effectLst/>
                <a:ea typeface="Calibri" panose="020F0502020204030204" pitchFamily="34" charset="0"/>
                <a:cs typeface="Times New Roman" panose="02020603050405020304" pitchFamily="18" charset="0"/>
              </a:rPr>
              <a:t>expression</a:t>
            </a:r>
            <a:r>
              <a:rPr lang="en-GB" sz="1800" dirty="0">
                <a:effectLst/>
                <a:ea typeface="Calibri" panose="020F0502020204030204" pitchFamily="34" charset="0"/>
                <a:cs typeface="Times New Roman" panose="02020603050405020304" pitchFamily="18" charset="0"/>
              </a:rPr>
              <a:t> in reading, retelling and asking inference questions. Inference questions allow children to think more deeply about a text and use clues from the book and draw on knowledge from their own experiences.</a:t>
            </a:r>
          </a:p>
          <a:p>
            <a:pPr marL="285750" indent="-285750">
              <a:buFont typeface="Arial" panose="020B0604020202020204" pitchFamily="34" charset="0"/>
              <a:buChar char="•"/>
            </a:pPr>
            <a:endParaRPr lang="en-GB" sz="2400" dirty="0"/>
          </a:p>
        </p:txBody>
      </p:sp>
      <p:pic>
        <p:nvPicPr>
          <p:cNvPr id="5" name="Picture 4">
            <a:extLst>
              <a:ext uri="{FF2B5EF4-FFF2-40B4-BE49-F238E27FC236}">
                <a16:creationId xmlns:a16="http://schemas.microsoft.com/office/drawing/2014/main" id="{F3A04428-2E87-4EDD-A247-4E16BDD5EB82}"/>
              </a:ext>
            </a:extLst>
          </p:cNvPr>
          <p:cNvPicPr>
            <a:picLocks noChangeAspect="1"/>
          </p:cNvPicPr>
          <p:nvPr/>
        </p:nvPicPr>
        <p:blipFill>
          <a:blip r:embed="rId2"/>
          <a:stretch>
            <a:fillRect/>
          </a:stretch>
        </p:blipFill>
        <p:spPr>
          <a:xfrm>
            <a:off x="9834074" y="179925"/>
            <a:ext cx="2212734" cy="2828450"/>
          </a:xfrm>
          <a:prstGeom prst="rect">
            <a:avLst/>
          </a:prstGeom>
        </p:spPr>
      </p:pic>
    </p:spTree>
    <p:extLst>
      <p:ext uri="{BB962C8B-B14F-4D97-AF65-F5344CB8AC3E}">
        <p14:creationId xmlns:p14="http://schemas.microsoft.com/office/powerpoint/2010/main" val="18105360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660617" y="-84130"/>
            <a:ext cx="9421091" cy="1108075"/>
          </a:xfrm>
        </p:spPr>
        <p:txBody>
          <a:bodyPr>
            <a:normAutofit/>
          </a:bodyPr>
          <a:lstStyle/>
          <a:p>
            <a:r>
              <a:rPr lang="en-GB" sz="5000" b="1" dirty="0">
                <a:latin typeface="+mn-lt"/>
              </a:rPr>
              <a:t>Year 2</a:t>
            </a:r>
            <a:endParaRPr lang="en-GB" b="1" dirty="0">
              <a:latin typeface="+mn-lt"/>
            </a:endParaRPr>
          </a:p>
        </p:txBody>
      </p:sp>
      <p:sp>
        <p:nvSpPr>
          <p:cNvPr id="3" name="Rectangle 2"/>
          <p:cNvSpPr/>
          <p:nvPr/>
        </p:nvSpPr>
        <p:spPr>
          <a:xfrm>
            <a:off x="308921" y="1201883"/>
            <a:ext cx="9525153" cy="3970318"/>
          </a:xfrm>
          <a:prstGeom prst="rect">
            <a:avLst/>
          </a:prstGeom>
        </p:spPr>
        <p:txBody>
          <a:bodyPr wrap="square">
            <a:spAutoFit/>
          </a:bodyPr>
          <a:lstStyle/>
          <a:p>
            <a:pPr marL="285750" indent="-285750">
              <a:buFont typeface="Arial" panose="020B0604020202020204" pitchFamily="34" charset="0"/>
              <a:buChar char="•"/>
            </a:pPr>
            <a:r>
              <a:rPr lang="en-GB" sz="2800" dirty="0"/>
              <a:t>Will change their readers once they have finished them</a:t>
            </a:r>
          </a:p>
          <a:p>
            <a:pPr marL="285750" indent="-285750">
              <a:buFont typeface="Arial" panose="020B0604020202020204" pitchFamily="34" charset="0"/>
              <a:buChar char="•"/>
            </a:pPr>
            <a:r>
              <a:rPr lang="en-GB" sz="2800" dirty="0"/>
              <a:t>Children are reading longer texts that may take them more than 3 days to read.</a:t>
            </a:r>
          </a:p>
          <a:p>
            <a:pPr marL="285750" indent="-285750">
              <a:buFont typeface="Arial" panose="020B0604020202020204" pitchFamily="34" charset="0"/>
              <a:buChar char="•"/>
            </a:pPr>
            <a:r>
              <a:rPr lang="en-GB" sz="2800" dirty="0"/>
              <a:t>Continue to listen to your children read part/chapter of their book each night.</a:t>
            </a:r>
          </a:p>
          <a:p>
            <a:pPr marL="285750" indent="-285750">
              <a:buFont typeface="Arial" panose="020B0604020202020204" pitchFamily="34" charset="0"/>
              <a:buChar char="•"/>
            </a:pPr>
            <a:r>
              <a:rPr lang="en-GB" sz="2800" dirty="0"/>
              <a:t>Continue to ask questions to ensure children are understanding the story and new vocabulary they may come across.</a:t>
            </a:r>
          </a:p>
          <a:p>
            <a:pPr marL="285750" indent="-285750">
              <a:buFont typeface="Arial" panose="020B0604020202020204" pitchFamily="34" charset="0"/>
              <a:buChar char="•"/>
            </a:pPr>
            <a:r>
              <a:rPr lang="en-GB" sz="2800" dirty="0"/>
              <a:t>Please write a comment in your child’s yellow reading record.</a:t>
            </a:r>
            <a:endParaRPr lang="en-GB" sz="3200" dirty="0"/>
          </a:p>
        </p:txBody>
      </p:sp>
      <p:pic>
        <p:nvPicPr>
          <p:cNvPr id="5" name="Picture 4">
            <a:extLst>
              <a:ext uri="{FF2B5EF4-FFF2-40B4-BE49-F238E27FC236}">
                <a16:creationId xmlns:a16="http://schemas.microsoft.com/office/drawing/2014/main" id="{F3A04428-2E87-4EDD-A247-4E16BDD5EB82}"/>
              </a:ext>
            </a:extLst>
          </p:cNvPr>
          <p:cNvPicPr>
            <a:picLocks noChangeAspect="1"/>
          </p:cNvPicPr>
          <p:nvPr/>
        </p:nvPicPr>
        <p:blipFill>
          <a:blip r:embed="rId2"/>
          <a:stretch>
            <a:fillRect/>
          </a:stretch>
        </p:blipFill>
        <p:spPr>
          <a:xfrm>
            <a:off x="9834074" y="179925"/>
            <a:ext cx="2212734" cy="2828450"/>
          </a:xfrm>
          <a:prstGeom prst="rect">
            <a:avLst/>
          </a:prstGeom>
        </p:spPr>
      </p:pic>
    </p:spTree>
    <p:extLst>
      <p:ext uri="{BB962C8B-B14F-4D97-AF65-F5344CB8AC3E}">
        <p14:creationId xmlns:p14="http://schemas.microsoft.com/office/powerpoint/2010/main" val="26273176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38</a:t>
            </a:fld>
            <a:endParaRPr lang="en-US" noProof="0" dirty="0"/>
          </a:p>
        </p:txBody>
      </p:sp>
      <p:sp>
        <p:nvSpPr>
          <p:cNvPr id="5" name="Content Placeholder 4"/>
          <p:cNvSpPr>
            <a:spLocks noGrp="1"/>
          </p:cNvSpPr>
          <p:nvPr>
            <p:ph idx="1"/>
          </p:nvPr>
        </p:nvSpPr>
        <p:spPr>
          <a:xfrm>
            <a:off x="779684" y="1103730"/>
            <a:ext cx="10515600" cy="4351338"/>
          </a:xfrm>
        </p:spPr>
        <p:txBody>
          <a:bodyPr>
            <a:normAutofit/>
          </a:bodyPr>
          <a:lstStyle/>
          <a:p>
            <a:pPr marL="0" indent="0" algn="ctr">
              <a:buNone/>
            </a:pPr>
            <a:r>
              <a:rPr lang="en-GB" sz="4800" dirty="0">
                <a:latin typeface="+mj-lt"/>
              </a:rPr>
              <a:t>Thank you for your ongoing support</a:t>
            </a:r>
          </a:p>
          <a:p>
            <a:pPr marL="0" indent="0" algn="ctr">
              <a:buNone/>
            </a:pPr>
            <a:r>
              <a:rPr lang="en-GB" sz="4800" dirty="0">
                <a:latin typeface="+mj-lt"/>
              </a:rPr>
              <a:t>  </a:t>
            </a:r>
          </a:p>
        </p:txBody>
      </p:sp>
      <p:pic>
        <p:nvPicPr>
          <p:cNvPr id="6" name="Picture 5"/>
          <p:cNvPicPr>
            <a:picLocks noChangeAspect="1"/>
          </p:cNvPicPr>
          <p:nvPr/>
        </p:nvPicPr>
        <p:blipFill>
          <a:blip r:embed="rId2"/>
          <a:stretch>
            <a:fillRect/>
          </a:stretch>
        </p:blipFill>
        <p:spPr>
          <a:xfrm>
            <a:off x="3369481" y="1904512"/>
            <a:ext cx="5829300" cy="4152900"/>
          </a:xfrm>
          <a:prstGeom prst="rect">
            <a:avLst/>
          </a:prstGeom>
        </p:spPr>
      </p:pic>
    </p:spTree>
    <p:extLst>
      <p:ext uri="{BB962C8B-B14F-4D97-AF65-F5344CB8AC3E}">
        <p14:creationId xmlns:p14="http://schemas.microsoft.com/office/powerpoint/2010/main" val="26659854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1477</TotalTime>
  <Words>3208</Words>
  <Application>Microsoft Office PowerPoint</Application>
  <PresentationFormat>Widescreen</PresentationFormat>
  <Paragraphs>327</Paragraphs>
  <Slides>38</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Arial</vt:lpstr>
      <vt:lpstr>Arial Black</vt:lpstr>
      <vt:lpstr>Calibri</vt:lpstr>
      <vt:lpstr>Calibri Light</vt:lpstr>
      <vt:lpstr>Comic Sans MS</vt:lpstr>
      <vt:lpstr>Impact</vt:lpstr>
      <vt:lpstr>Symbol</vt:lpstr>
      <vt:lpstr>Times New Roman</vt:lpstr>
      <vt:lpstr>Office Theme</vt:lpstr>
      <vt:lpstr>    Early Reading and Phonics at St Richard’s  </vt:lpstr>
      <vt:lpstr>PowerPoint Presentation</vt:lpstr>
      <vt:lpstr>What is Phonics?    </vt:lpstr>
      <vt:lpstr>Letters and Sounds  </vt:lpstr>
      <vt:lpstr>Definitions</vt:lpstr>
      <vt:lpstr>Short sounds</vt:lpstr>
      <vt:lpstr>Long Sounds</vt:lpstr>
      <vt:lpstr>Blending                  </vt:lpstr>
      <vt:lpstr>Segmenting                     </vt:lpstr>
      <vt:lpstr>26 letters, 44 phonemes!  </vt:lpstr>
      <vt:lpstr>Phonics progression</vt:lpstr>
      <vt:lpstr>           Phase 1</vt:lpstr>
      <vt:lpstr>Phase 1</vt:lpstr>
      <vt:lpstr>Phase 1</vt:lpstr>
      <vt:lpstr>Phase 2</vt:lpstr>
      <vt:lpstr>Phase 3</vt:lpstr>
      <vt:lpstr>Phase 4</vt:lpstr>
      <vt:lpstr>Phase 5</vt:lpstr>
      <vt:lpstr>Alternatives spellings and pronunciations</vt:lpstr>
      <vt:lpstr>Phase 6</vt:lpstr>
      <vt:lpstr>Assessment</vt:lpstr>
      <vt:lpstr>How are the children at St Richard’s taught phonics?</vt:lpstr>
      <vt:lpstr>Consistency is key!</vt:lpstr>
      <vt:lpstr>Actions to help learn!</vt:lpstr>
      <vt:lpstr>Daily phonics Lesson    </vt:lpstr>
      <vt:lpstr>What is the Year 1 Phonics Screening Check? </vt:lpstr>
      <vt:lpstr>What will children have to do?         </vt:lpstr>
      <vt:lpstr>            Year 1 Phonics Screening Check </vt:lpstr>
      <vt:lpstr>   Guided Reading</vt:lpstr>
      <vt:lpstr>      Reading scheme for Guided Reading</vt:lpstr>
      <vt:lpstr>PowerPoint Presentation</vt:lpstr>
      <vt:lpstr>PowerPoint Presentation</vt:lpstr>
      <vt:lpstr>PowerPoint Presentation</vt:lpstr>
      <vt:lpstr>PowerPoint Presentation</vt:lpstr>
      <vt:lpstr>   Home Readers</vt:lpstr>
      <vt:lpstr>      Reception and Year 1</vt:lpstr>
      <vt:lpstr>Year 2</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Phonics Workshop</dc:title>
  <dc:creator>JSingleton</dc:creator>
  <cp:lastModifiedBy>Joanne Thiele</cp:lastModifiedBy>
  <cp:revision>159</cp:revision>
  <cp:lastPrinted>2018-03-08T17:44:22Z</cp:lastPrinted>
  <dcterms:created xsi:type="dcterms:W3CDTF">2018-03-07T21:51:14Z</dcterms:created>
  <dcterms:modified xsi:type="dcterms:W3CDTF">2024-09-26T16:04:11Z</dcterms:modified>
</cp:coreProperties>
</file>